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2" r:id="rId2"/>
  </p:sldMasterIdLst>
  <p:sldIdLst>
    <p:sldId id="264" r:id="rId3"/>
    <p:sldId id="265" r:id="rId4"/>
    <p:sldId id="266" r:id="rId5"/>
    <p:sldId id="267" r:id="rId6"/>
    <p:sldId id="270" r:id="rId7"/>
    <p:sldId id="268" r:id="rId8"/>
    <p:sldId id="275" r:id="rId9"/>
    <p:sldId id="269" r:id="rId10"/>
    <p:sldId id="271" r:id="rId11"/>
    <p:sldId id="272" r:id="rId12"/>
    <p:sldId id="273" r:id="rId13"/>
    <p:sldId id="274" r:id="rId14"/>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564" autoAdjust="0"/>
    <p:restoredTop sz="94660"/>
  </p:normalViewPr>
  <p:slideViewPr>
    <p:cSldViewPr snapToGrid="0">
      <p:cViewPr varScale="1">
        <p:scale>
          <a:sx n="91" d="100"/>
          <a:sy n="91" d="100"/>
        </p:scale>
        <p:origin x="115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g>
</file>

<file path=ppt/media/image10.jpg>
</file>

<file path=ppt/media/image11.jpg>
</file>

<file path=ppt/media/image12.jpg>
</file>

<file path=ppt/media/image13.jpeg>
</file>

<file path=ppt/media/image14.jpeg>
</file>

<file path=ppt/media/image15.jpeg>
</file>

<file path=ppt/media/image16.jpeg>
</file>

<file path=ppt/media/image2.jpg>
</file>

<file path=ppt/media/image3.jpg>
</file>

<file path=ppt/media/image4.jpg>
</file>

<file path=ppt/media/image5.jpg>
</file>

<file path=ppt/media/image6.jpe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32EC86-F1DA-474B-849D-12880FB2DCD9}"/>
              </a:ext>
            </a:extLst>
          </p:cNvPr>
          <p:cNvSpPr>
            <a:spLocks noGrp="1"/>
          </p:cNvSpPr>
          <p:nvPr>
            <p:ph type="ctrTitle"/>
          </p:nvPr>
        </p:nvSpPr>
        <p:spPr>
          <a:xfrm>
            <a:off x="1143000" y="1122363"/>
            <a:ext cx="6858000" cy="2387600"/>
          </a:xfrm>
        </p:spPr>
        <p:txBody>
          <a:bodyPr anchor="b"/>
          <a:lstStyle>
            <a:lvl1pPr algn="ctr">
              <a:defRPr sz="4500"/>
            </a:lvl1pPr>
          </a:lstStyle>
          <a:p>
            <a:r>
              <a:rPr lang="zh-CN" altLang="en-US"/>
              <a:t>单击此处编辑母版标题样式</a:t>
            </a:r>
          </a:p>
        </p:txBody>
      </p:sp>
      <p:sp>
        <p:nvSpPr>
          <p:cNvPr id="3" name="副标题 2">
            <a:extLst>
              <a:ext uri="{FF2B5EF4-FFF2-40B4-BE49-F238E27FC236}">
                <a16:creationId xmlns:a16="http://schemas.microsoft.com/office/drawing/2014/main" id="{6317E9DD-4790-4C02-91F0-31C60DAAD95F}"/>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a:extLst>
              <a:ext uri="{FF2B5EF4-FFF2-40B4-BE49-F238E27FC236}">
                <a16:creationId xmlns:a16="http://schemas.microsoft.com/office/drawing/2014/main" id="{FBA9555D-BC92-4187-8677-C16B5BDF8FEF}"/>
              </a:ext>
            </a:extLst>
          </p:cNvPr>
          <p:cNvSpPr>
            <a:spLocks noGrp="1"/>
          </p:cNvSpPr>
          <p:nvPr>
            <p:ph type="dt" sz="half" idx="10"/>
          </p:nvPr>
        </p:nvSpPr>
        <p:spPr/>
        <p:txBody>
          <a:bodyPr/>
          <a:lstStyle/>
          <a:p>
            <a:fld id="{F5C4BEAB-D6A9-420D-A3F2-8A35DABA8C1C}" type="datetimeFigureOut">
              <a:rPr lang="zh-CN" altLang="en-US" smtClean="0"/>
              <a:t>2021/6/16</a:t>
            </a:fld>
            <a:endParaRPr lang="zh-CN" altLang="en-US"/>
          </a:p>
        </p:txBody>
      </p:sp>
      <p:sp>
        <p:nvSpPr>
          <p:cNvPr id="5" name="页脚占位符 4">
            <a:extLst>
              <a:ext uri="{FF2B5EF4-FFF2-40B4-BE49-F238E27FC236}">
                <a16:creationId xmlns:a16="http://schemas.microsoft.com/office/drawing/2014/main" id="{ACCF7CD5-933B-477B-983D-D462FFFD851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A6EA56E-D486-4153-944F-38A537A7DFDF}"/>
              </a:ext>
            </a:extLst>
          </p:cNvPr>
          <p:cNvSpPr>
            <a:spLocks noGrp="1"/>
          </p:cNvSpPr>
          <p:nvPr>
            <p:ph type="sldNum" sz="quarter" idx="12"/>
          </p:nvPr>
        </p:nvSpPr>
        <p:spPr/>
        <p:txBody>
          <a:body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2564937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92E794-2481-41AD-8EBE-5D822BBEE9BC}"/>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40C9F6B-D52D-4C3D-ACFC-2D7BC308E047}"/>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2B88EF5-DBE2-4508-8593-878A4E502C04}"/>
              </a:ext>
            </a:extLst>
          </p:cNvPr>
          <p:cNvSpPr>
            <a:spLocks noGrp="1"/>
          </p:cNvSpPr>
          <p:nvPr>
            <p:ph type="dt" sz="half" idx="10"/>
          </p:nvPr>
        </p:nvSpPr>
        <p:spPr/>
        <p:txBody>
          <a:bodyPr/>
          <a:lstStyle/>
          <a:p>
            <a:fld id="{F5C4BEAB-D6A9-420D-A3F2-8A35DABA8C1C}" type="datetimeFigureOut">
              <a:rPr lang="zh-CN" altLang="en-US" smtClean="0"/>
              <a:t>2021/6/16</a:t>
            </a:fld>
            <a:endParaRPr lang="zh-CN" altLang="en-US"/>
          </a:p>
        </p:txBody>
      </p:sp>
      <p:sp>
        <p:nvSpPr>
          <p:cNvPr id="5" name="页脚占位符 4">
            <a:extLst>
              <a:ext uri="{FF2B5EF4-FFF2-40B4-BE49-F238E27FC236}">
                <a16:creationId xmlns:a16="http://schemas.microsoft.com/office/drawing/2014/main" id="{6BA3C964-C9E3-463C-BC53-03388D7F120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AB66BB3-BE70-4054-AF01-EEC30491E28E}"/>
              </a:ext>
            </a:extLst>
          </p:cNvPr>
          <p:cNvSpPr>
            <a:spLocks noGrp="1"/>
          </p:cNvSpPr>
          <p:nvPr>
            <p:ph type="sldNum" sz="quarter" idx="12"/>
          </p:nvPr>
        </p:nvSpPr>
        <p:spPr/>
        <p:txBody>
          <a:body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531313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70BFA16C-999F-40FF-B96D-5718B8183F74}"/>
              </a:ext>
            </a:extLst>
          </p:cNvPr>
          <p:cNvSpPr>
            <a:spLocks noGrp="1"/>
          </p:cNvSpPr>
          <p:nvPr>
            <p:ph type="title" orient="vert"/>
          </p:nvPr>
        </p:nvSpPr>
        <p:spPr>
          <a:xfrm>
            <a:off x="6543675" y="365125"/>
            <a:ext cx="1971675"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851FE81-EC7A-4F24-A6CE-73ED3638A6D2}"/>
              </a:ext>
            </a:extLst>
          </p:cNvPr>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5263754-EC95-4272-808F-05F22DD21820}"/>
              </a:ext>
            </a:extLst>
          </p:cNvPr>
          <p:cNvSpPr>
            <a:spLocks noGrp="1"/>
          </p:cNvSpPr>
          <p:nvPr>
            <p:ph type="dt" sz="half" idx="10"/>
          </p:nvPr>
        </p:nvSpPr>
        <p:spPr/>
        <p:txBody>
          <a:bodyPr/>
          <a:lstStyle/>
          <a:p>
            <a:fld id="{F5C4BEAB-D6A9-420D-A3F2-8A35DABA8C1C}" type="datetimeFigureOut">
              <a:rPr lang="zh-CN" altLang="en-US" smtClean="0"/>
              <a:t>2021/6/16</a:t>
            </a:fld>
            <a:endParaRPr lang="zh-CN" altLang="en-US"/>
          </a:p>
        </p:txBody>
      </p:sp>
      <p:sp>
        <p:nvSpPr>
          <p:cNvPr id="5" name="页脚占位符 4">
            <a:extLst>
              <a:ext uri="{FF2B5EF4-FFF2-40B4-BE49-F238E27FC236}">
                <a16:creationId xmlns:a16="http://schemas.microsoft.com/office/drawing/2014/main" id="{1E516982-6C64-40AF-A399-1C529531039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105E747-B706-4795-93A4-1E02EAC4B4C7}"/>
              </a:ext>
            </a:extLst>
          </p:cNvPr>
          <p:cNvSpPr>
            <a:spLocks noGrp="1"/>
          </p:cNvSpPr>
          <p:nvPr>
            <p:ph type="sldNum" sz="quarter" idx="12"/>
          </p:nvPr>
        </p:nvSpPr>
        <p:spPr/>
        <p:txBody>
          <a:body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37014451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1018A7C7-54C3-49F4-8A11-A556C8C6990D}" type="datetimeFigureOut">
              <a:rPr lang="zh-CN" altLang="en-US" smtClean="0"/>
              <a:t>2021/6/16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3544215-7AA4-4DB0-BE82-48288D42E45F}" type="slidenum">
              <a:rPr lang="zh-CN" altLang="en-US" smtClean="0"/>
              <a:t>‹#›</a:t>
            </a:fld>
            <a:endParaRPr lang="zh-CN" altLang="en-US"/>
          </a:p>
        </p:txBody>
      </p:sp>
    </p:spTree>
    <p:extLst>
      <p:ext uri="{BB962C8B-B14F-4D97-AF65-F5344CB8AC3E}">
        <p14:creationId xmlns:p14="http://schemas.microsoft.com/office/powerpoint/2010/main" val="34157932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018A7C7-54C3-49F4-8A11-A556C8C6990D}" type="datetimeFigureOut">
              <a:rPr lang="zh-CN" altLang="en-US" smtClean="0"/>
              <a:t>2021/6/16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3544215-7AA4-4DB0-BE82-48288D42E45F}" type="slidenum">
              <a:rPr lang="zh-CN" altLang="en-US" smtClean="0"/>
              <a:t>‹#›</a:t>
            </a:fld>
            <a:endParaRPr lang="zh-CN" altLang="en-US"/>
          </a:p>
        </p:txBody>
      </p:sp>
    </p:spTree>
    <p:extLst>
      <p:ext uri="{BB962C8B-B14F-4D97-AF65-F5344CB8AC3E}">
        <p14:creationId xmlns:p14="http://schemas.microsoft.com/office/powerpoint/2010/main" val="24100534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1018A7C7-54C3-49F4-8A11-A556C8C6990D}" type="datetimeFigureOut">
              <a:rPr lang="zh-CN" altLang="en-US" smtClean="0"/>
              <a:t>2021/6/16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3544215-7AA4-4DB0-BE82-48288D42E45F}" type="slidenum">
              <a:rPr lang="zh-CN" altLang="en-US" smtClean="0"/>
              <a:t>‹#›</a:t>
            </a:fld>
            <a:endParaRPr lang="zh-CN" altLang="en-US"/>
          </a:p>
        </p:txBody>
      </p:sp>
    </p:spTree>
    <p:extLst>
      <p:ext uri="{BB962C8B-B14F-4D97-AF65-F5344CB8AC3E}">
        <p14:creationId xmlns:p14="http://schemas.microsoft.com/office/powerpoint/2010/main" val="36608654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1018A7C7-54C3-49F4-8A11-A556C8C6990D}" type="datetimeFigureOut">
              <a:rPr lang="zh-CN" altLang="en-US" smtClean="0"/>
              <a:t>2021/6/16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3544215-7AA4-4DB0-BE82-48288D42E45F}" type="slidenum">
              <a:rPr lang="zh-CN" altLang="en-US" smtClean="0"/>
              <a:t>‹#›</a:t>
            </a:fld>
            <a:endParaRPr lang="zh-CN" altLang="en-US"/>
          </a:p>
        </p:txBody>
      </p:sp>
    </p:spTree>
    <p:extLst>
      <p:ext uri="{BB962C8B-B14F-4D97-AF65-F5344CB8AC3E}">
        <p14:creationId xmlns:p14="http://schemas.microsoft.com/office/powerpoint/2010/main" val="39880037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1018A7C7-54C3-49F4-8A11-A556C8C6990D}" type="datetimeFigureOut">
              <a:rPr lang="zh-CN" altLang="en-US" smtClean="0"/>
              <a:t>2021/6/16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33544215-7AA4-4DB0-BE82-48288D42E45F}" type="slidenum">
              <a:rPr lang="zh-CN" altLang="en-US" smtClean="0"/>
              <a:t>‹#›</a:t>
            </a:fld>
            <a:endParaRPr lang="zh-CN" altLang="en-US"/>
          </a:p>
        </p:txBody>
      </p:sp>
    </p:spTree>
    <p:extLst>
      <p:ext uri="{BB962C8B-B14F-4D97-AF65-F5344CB8AC3E}">
        <p14:creationId xmlns:p14="http://schemas.microsoft.com/office/powerpoint/2010/main" val="21840304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1018A7C7-54C3-49F4-8A11-A556C8C6990D}" type="datetimeFigureOut">
              <a:rPr lang="zh-CN" altLang="en-US" smtClean="0"/>
              <a:t>2021/6/16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33544215-7AA4-4DB0-BE82-48288D42E45F}" type="slidenum">
              <a:rPr lang="zh-CN" altLang="en-US" smtClean="0"/>
              <a:t>‹#›</a:t>
            </a:fld>
            <a:endParaRPr lang="zh-CN" altLang="en-US"/>
          </a:p>
        </p:txBody>
      </p:sp>
    </p:spTree>
    <p:extLst>
      <p:ext uri="{BB962C8B-B14F-4D97-AF65-F5344CB8AC3E}">
        <p14:creationId xmlns:p14="http://schemas.microsoft.com/office/powerpoint/2010/main" val="213427532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18A7C7-54C3-49F4-8A11-A556C8C6990D}" type="datetimeFigureOut">
              <a:rPr lang="zh-CN" altLang="en-US" smtClean="0"/>
              <a:t>2021/6/16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3544215-7AA4-4DB0-BE82-48288D42E45F}" type="slidenum">
              <a:rPr lang="zh-CN" altLang="en-US" smtClean="0"/>
              <a:t>‹#›</a:t>
            </a:fld>
            <a:endParaRPr lang="zh-CN" altLang="en-US"/>
          </a:p>
        </p:txBody>
      </p:sp>
    </p:spTree>
    <p:extLst>
      <p:ext uri="{BB962C8B-B14F-4D97-AF65-F5344CB8AC3E}">
        <p14:creationId xmlns:p14="http://schemas.microsoft.com/office/powerpoint/2010/main" val="57654929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018A7C7-54C3-49F4-8A11-A556C8C6990D}" type="datetimeFigureOut">
              <a:rPr lang="zh-CN" altLang="en-US" smtClean="0"/>
              <a:t>2021/6/16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3544215-7AA4-4DB0-BE82-48288D42E45F}" type="slidenum">
              <a:rPr lang="zh-CN" altLang="en-US" smtClean="0"/>
              <a:t>‹#›</a:t>
            </a:fld>
            <a:endParaRPr lang="zh-CN" altLang="en-US"/>
          </a:p>
        </p:txBody>
      </p:sp>
    </p:spTree>
    <p:extLst>
      <p:ext uri="{BB962C8B-B14F-4D97-AF65-F5344CB8AC3E}">
        <p14:creationId xmlns:p14="http://schemas.microsoft.com/office/powerpoint/2010/main" val="16782052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F009FC-1347-4226-B55D-398A758DBA9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3B3A1DC5-2CF9-41B7-A0DC-C3B8AB56FA8E}"/>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54D9AD0-9CBC-4643-81A3-C57258137FB8}"/>
              </a:ext>
            </a:extLst>
          </p:cNvPr>
          <p:cNvSpPr>
            <a:spLocks noGrp="1"/>
          </p:cNvSpPr>
          <p:nvPr>
            <p:ph type="dt" sz="half" idx="10"/>
          </p:nvPr>
        </p:nvSpPr>
        <p:spPr/>
        <p:txBody>
          <a:bodyPr/>
          <a:lstStyle/>
          <a:p>
            <a:fld id="{F5C4BEAB-D6A9-420D-A3F2-8A35DABA8C1C}" type="datetimeFigureOut">
              <a:rPr lang="zh-CN" altLang="en-US" smtClean="0"/>
              <a:t>2021/6/16</a:t>
            </a:fld>
            <a:endParaRPr lang="zh-CN" altLang="en-US"/>
          </a:p>
        </p:txBody>
      </p:sp>
      <p:sp>
        <p:nvSpPr>
          <p:cNvPr id="5" name="页脚占位符 4">
            <a:extLst>
              <a:ext uri="{FF2B5EF4-FFF2-40B4-BE49-F238E27FC236}">
                <a16:creationId xmlns:a16="http://schemas.microsoft.com/office/drawing/2014/main" id="{742DE86C-15DB-4148-A2A7-15D5D989932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A6004B2-EE82-479E-8382-D6A227F89CF1}"/>
              </a:ext>
            </a:extLst>
          </p:cNvPr>
          <p:cNvSpPr>
            <a:spLocks noGrp="1"/>
          </p:cNvSpPr>
          <p:nvPr>
            <p:ph type="sldNum" sz="quarter" idx="12"/>
          </p:nvPr>
        </p:nvSpPr>
        <p:spPr/>
        <p:txBody>
          <a:body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30431054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1018A7C7-54C3-49F4-8A11-A556C8C6990D}" type="datetimeFigureOut">
              <a:rPr lang="zh-CN" altLang="en-US" smtClean="0"/>
              <a:t>2021/6/16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33544215-7AA4-4DB0-BE82-48288D42E45F}" type="slidenum">
              <a:rPr lang="zh-CN" altLang="en-US" smtClean="0"/>
              <a:t>‹#›</a:t>
            </a:fld>
            <a:endParaRPr lang="zh-CN" altLang="en-US"/>
          </a:p>
        </p:txBody>
      </p:sp>
    </p:spTree>
    <p:extLst>
      <p:ext uri="{BB962C8B-B14F-4D97-AF65-F5344CB8AC3E}">
        <p14:creationId xmlns:p14="http://schemas.microsoft.com/office/powerpoint/2010/main" val="40294336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018A7C7-54C3-49F4-8A11-A556C8C6990D}" type="datetimeFigureOut">
              <a:rPr lang="zh-CN" altLang="en-US" smtClean="0"/>
              <a:t>2021/6/16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3544215-7AA4-4DB0-BE82-48288D42E45F}" type="slidenum">
              <a:rPr lang="zh-CN" altLang="en-US" smtClean="0"/>
              <a:t>‹#›</a:t>
            </a:fld>
            <a:endParaRPr lang="zh-CN" altLang="en-US"/>
          </a:p>
        </p:txBody>
      </p:sp>
    </p:spTree>
    <p:extLst>
      <p:ext uri="{BB962C8B-B14F-4D97-AF65-F5344CB8AC3E}">
        <p14:creationId xmlns:p14="http://schemas.microsoft.com/office/powerpoint/2010/main" val="6020528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1018A7C7-54C3-49F4-8A11-A556C8C6990D}" type="datetimeFigureOut">
              <a:rPr lang="zh-CN" altLang="en-US" smtClean="0"/>
              <a:t>2021/6/16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33544215-7AA4-4DB0-BE82-48288D42E45F}" type="slidenum">
              <a:rPr lang="zh-CN" altLang="en-US" smtClean="0"/>
              <a:t>‹#›</a:t>
            </a:fld>
            <a:endParaRPr lang="zh-CN" altLang="en-US"/>
          </a:p>
        </p:txBody>
      </p:sp>
    </p:spTree>
    <p:extLst>
      <p:ext uri="{BB962C8B-B14F-4D97-AF65-F5344CB8AC3E}">
        <p14:creationId xmlns:p14="http://schemas.microsoft.com/office/powerpoint/2010/main" val="4161687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79C8AA-A79C-4A7A-AFF0-B98B1799E069}"/>
              </a:ext>
            </a:extLst>
          </p:cNvPr>
          <p:cNvSpPr>
            <a:spLocks noGrp="1"/>
          </p:cNvSpPr>
          <p:nvPr>
            <p:ph type="title"/>
          </p:nvPr>
        </p:nvSpPr>
        <p:spPr>
          <a:xfrm>
            <a:off x="623888" y="1709739"/>
            <a:ext cx="7886700" cy="2852737"/>
          </a:xfrm>
        </p:spPr>
        <p:txBody>
          <a:bodyPr anchor="b"/>
          <a:lstStyle>
            <a:lvl1pPr>
              <a:defRPr sz="4500"/>
            </a:lvl1pPr>
          </a:lstStyle>
          <a:p>
            <a:r>
              <a:rPr lang="zh-CN" altLang="en-US"/>
              <a:t>单击此处编辑母版标题样式</a:t>
            </a:r>
          </a:p>
        </p:txBody>
      </p:sp>
      <p:sp>
        <p:nvSpPr>
          <p:cNvPr id="3" name="文本占位符 2">
            <a:extLst>
              <a:ext uri="{FF2B5EF4-FFF2-40B4-BE49-F238E27FC236}">
                <a16:creationId xmlns:a16="http://schemas.microsoft.com/office/drawing/2014/main" id="{5AC10C4E-F542-4328-855A-1959BBFEFFF6}"/>
              </a:ext>
            </a:extLst>
          </p:cNvPr>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C365F2CE-C2C0-43D2-A354-86A369ACFEEC}"/>
              </a:ext>
            </a:extLst>
          </p:cNvPr>
          <p:cNvSpPr>
            <a:spLocks noGrp="1"/>
          </p:cNvSpPr>
          <p:nvPr>
            <p:ph type="dt" sz="half" idx="10"/>
          </p:nvPr>
        </p:nvSpPr>
        <p:spPr/>
        <p:txBody>
          <a:bodyPr/>
          <a:lstStyle/>
          <a:p>
            <a:fld id="{F5C4BEAB-D6A9-420D-A3F2-8A35DABA8C1C}" type="datetimeFigureOut">
              <a:rPr lang="zh-CN" altLang="en-US" smtClean="0"/>
              <a:t>2021/6/16</a:t>
            </a:fld>
            <a:endParaRPr lang="zh-CN" altLang="en-US"/>
          </a:p>
        </p:txBody>
      </p:sp>
      <p:sp>
        <p:nvSpPr>
          <p:cNvPr id="5" name="页脚占位符 4">
            <a:extLst>
              <a:ext uri="{FF2B5EF4-FFF2-40B4-BE49-F238E27FC236}">
                <a16:creationId xmlns:a16="http://schemas.microsoft.com/office/drawing/2014/main" id="{75783809-29A4-4062-9AB4-CEDEA37B39A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30CDA49-6137-4544-A53B-671892F8EF56}"/>
              </a:ext>
            </a:extLst>
          </p:cNvPr>
          <p:cNvSpPr>
            <a:spLocks noGrp="1"/>
          </p:cNvSpPr>
          <p:nvPr>
            <p:ph type="sldNum" sz="quarter" idx="12"/>
          </p:nvPr>
        </p:nvSpPr>
        <p:spPr/>
        <p:txBody>
          <a:body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2302748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898ABB-8DB4-4AAC-933D-2BCF9FAFA91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97B336D-49C5-4DB3-95E3-E56F90A1B08D}"/>
              </a:ext>
            </a:extLst>
          </p:cNvPr>
          <p:cNvSpPr>
            <a:spLocks noGrp="1"/>
          </p:cNvSpPr>
          <p:nvPr>
            <p:ph sz="half" idx="1"/>
          </p:nvPr>
        </p:nvSpPr>
        <p:spPr>
          <a:xfrm>
            <a:off x="6286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0101710C-835B-4F2F-882C-9997AD8812F1}"/>
              </a:ext>
            </a:extLst>
          </p:cNvPr>
          <p:cNvSpPr>
            <a:spLocks noGrp="1"/>
          </p:cNvSpPr>
          <p:nvPr>
            <p:ph sz="half" idx="2"/>
          </p:nvPr>
        </p:nvSpPr>
        <p:spPr>
          <a:xfrm>
            <a:off x="4629150" y="1825625"/>
            <a:ext cx="38862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8C74362-A645-47B4-9082-CCD9EBB5168C}"/>
              </a:ext>
            </a:extLst>
          </p:cNvPr>
          <p:cNvSpPr>
            <a:spLocks noGrp="1"/>
          </p:cNvSpPr>
          <p:nvPr>
            <p:ph type="dt" sz="half" idx="10"/>
          </p:nvPr>
        </p:nvSpPr>
        <p:spPr/>
        <p:txBody>
          <a:bodyPr/>
          <a:lstStyle/>
          <a:p>
            <a:fld id="{F5C4BEAB-D6A9-420D-A3F2-8A35DABA8C1C}" type="datetimeFigureOut">
              <a:rPr lang="zh-CN" altLang="en-US" smtClean="0"/>
              <a:t>2021/6/16</a:t>
            </a:fld>
            <a:endParaRPr lang="zh-CN" altLang="en-US"/>
          </a:p>
        </p:txBody>
      </p:sp>
      <p:sp>
        <p:nvSpPr>
          <p:cNvPr id="6" name="页脚占位符 5">
            <a:extLst>
              <a:ext uri="{FF2B5EF4-FFF2-40B4-BE49-F238E27FC236}">
                <a16:creationId xmlns:a16="http://schemas.microsoft.com/office/drawing/2014/main" id="{2F323DB9-8EC1-4362-9EE6-A001EDAAC27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770DBB2-0619-4600-BCEA-64F78CC34992}"/>
              </a:ext>
            </a:extLst>
          </p:cNvPr>
          <p:cNvSpPr>
            <a:spLocks noGrp="1"/>
          </p:cNvSpPr>
          <p:nvPr>
            <p:ph type="sldNum" sz="quarter" idx="12"/>
          </p:nvPr>
        </p:nvSpPr>
        <p:spPr/>
        <p:txBody>
          <a:body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1932676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57E02A-8912-4682-8302-A60C4132ED6B}"/>
              </a:ext>
            </a:extLst>
          </p:cNvPr>
          <p:cNvSpPr>
            <a:spLocks noGrp="1"/>
          </p:cNvSpPr>
          <p:nvPr>
            <p:ph type="title"/>
          </p:nvPr>
        </p:nvSpPr>
        <p:spPr>
          <a:xfrm>
            <a:off x="629841" y="365126"/>
            <a:ext cx="78867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3341804-70E3-4C1C-9679-BC86AD6B877E}"/>
              </a:ext>
            </a:extLst>
          </p:cNvPr>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830D1EB4-E343-4817-9E5E-62A3A866C31E}"/>
              </a:ext>
            </a:extLst>
          </p:cNvPr>
          <p:cNvSpPr>
            <a:spLocks noGrp="1"/>
          </p:cNvSpPr>
          <p:nvPr>
            <p:ph sz="half" idx="2"/>
          </p:nvPr>
        </p:nvSpPr>
        <p:spPr>
          <a:xfrm>
            <a:off x="629842" y="2505075"/>
            <a:ext cx="3868340"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C3231C6-B2F0-4ED9-81BA-82C708F68F26}"/>
              </a:ext>
            </a:extLst>
          </p:cNvPr>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36D206DE-694B-4DAB-B8D0-5550DE279293}"/>
              </a:ext>
            </a:extLst>
          </p:cNvPr>
          <p:cNvSpPr>
            <a:spLocks noGrp="1"/>
          </p:cNvSpPr>
          <p:nvPr>
            <p:ph sz="quarter" idx="4"/>
          </p:nvPr>
        </p:nvSpPr>
        <p:spPr>
          <a:xfrm>
            <a:off x="4629150" y="2505075"/>
            <a:ext cx="3887391"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03280432-1B83-4B0E-AABF-B64B7A42EFCF}"/>
              </a:ext>
            </a:extLst>
          </p:cNvPr>
          <p:cNvSpPr>
            <a:spLocks noGrp="1"/>
          </p:cNvSpPr>
          <p:nvPr>
            <p:ph type="dt" sz="half" idx="10"/>
          </p:nvPr>
        </p:nvSpPr>
        <p:spPr/>
        <p:txBody>
          <a:bodyPr/>
          <a:lstStyle/>
          <a:p>
            <a:fld id="{F5C4BEAB-D6A9-420D-A3F2-8A35DABA8C1C}" type="datetimeFigureOut">
              <a:rPr lang="zh-CN" altLang="en-US" smtClean="0"/>
              <a:t>2021/6/16</a:t>
            </a:fld>
            <a:endParaRPr lang="zh-CN" altLang="en-US"/>
          </a:p>
        </p:txBody>
      </p:sp>
      <p:sp>
        <p:nvSpPr>
          <p:cNvPr id="8" name="页脚占位符 7">
            <a:extLst>
              <a:ext uri="{FF2B5EF4-FFF2-40B4-BE49-F238E27FC236}">
                <a16:creationId xmlns:a16="http://schemas.microsoft.com/office/drawing/2014/main" id="{E4319726-CA1B-4637-93D4-21B1B131352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F63E214-6EBD-4763-8FB7-9D7506C4EE21}"/>
              </a:ext>
            </a:extLst>
          </p:cNvPr>
          <p:cNvSpPr>
            <a:spLocks noGrp="1"/>
          </p:cNvSpPr>
          <p:nvPr>
            <p:ph type="sldNum" sz="quarter" idx="12"/>
          </p:nvPr>
        </p:nvSpPr>
        <p:spPr/>
        <p:txBody>
          <a:body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39273018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B3B9EAE-0C63-4DC2-8755-BDD68A6825C2}"/>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BCBC639-E134-4E2B-A1A6-8ADD867DDDF8}"/>
              </a:ext>
            </a:extLst>
          </p:cNvPr>
          <p:cNvSpPr>
            <a:spLocks noGrp="1"/>
          </p:cNvSpPr>
          <p:nvPr>
            <p:ph type="dt" sz="half" idx="10"/>
          </p:nvPr>
        </p:nvSpPr>
        <p:spPr/>
        <p:txBody>
          <a:bodyPr/>
          <a:lstStyle/>
          <a:p>
            <a:fld id="{F5C4BEAB-D6A9-420D-A3F2-8A35DABA8C1C}" type="datetimeFigureOut">
              <a:rPr lang="zh-CN" altLang="en-US" smtClean="0"/>
              <a:t>2021/6/16</a:t>
            </a:fld>
            <a:endParaRPr lang="zh-CN" altLang="en-US"/>
          </a:p>
        </p:txBody>
      </p:sp>
      <p:sp>
        <p:nvSpPr>
          <p:cNvPr id="4" name="页脚占位符 3">
            <a:extLst>
              <a:ext uri="{FF2B5EF4-FFF2-40B4-BE49-F238E27FC236}">
                <a16:creationId xmlns:a16="http://schemas.microsoft.com/office/drawing/2014/main" id="{C8D9384E-92FB-48FF-AF14-0BD8FF354A2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4F9D38D-BA07-4E77-8FE6-A58014A44155}"/>
              </a:ext>
            </a:extLst>
          </p:cNvPr>
          <p:cNvSpPr>
            <a:spLocks noGrp="1"/>
          </p:cNvSpPr>
          <p:nvPr>
            <p:ph type="sldNum" sz="quarter" idx="12"/>
          </p:nvPr>
        </p:nvSpPr>
        <p:spPr/>
        <p:txBody>
          <a:body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2181706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B485432-8C2E-48B8-9DED-9FA84D0B3892}"/>
              </a:ext>
            </a:extLst>
          </p:cNvPr>
          <p:cNvSpPr>
            <a:spLocks noGrp="1"/>
          </p:cNvSpPr>
          <p:nvPr>
            <p:ph type="dt" sz="half" idx="10"/>
          </p:nvPr>
        </p:nvSpPr>
        <p:spPr/>
        <p:txBody>
          <a:bodyPr/>
          <a:lstStyle/>
          <a:p>
            <a:fld id="{F5C4BEAB-D6A9-420D-A3F2-8A35DABA8C1C}" type="datetimeFigureOut">
              <a:rPr lang="zh-CN" altLang="en-US" smtClean="0"/>
              <a:t>2021/6/16</a:t>
            </a:fld>
            <a:endParaRPr lang="zh-CN" altLang="en-US"/>
          </a:p>
        </p:txBody>
      </p:sp>
      <p:sp>
        <p:nvSpPr>
          <p:cNvPr id="3" name="页脚占位符 2">
            <a:extLst>
              <a:ext uri="{FF2B5EF4-FFF2-40B4-BE49-F238E27FC236}">
                <a16:creationId xmlns:a16="http://schemas.microsoft.com/office/drawing/2014/main" id="{F983DD53-A488-4FF3-9C73-3DDCD491270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708381F-E594-45B1-A598-4114F5A0B6D2}"/>
              </a:ext>
            </a:extLst>
          </p:cNvPr>
          <p:cNvSpPr>
            <a:spLocks noGrp="1"/>
          </p:cNvSpPr>
          <p:nvPr>
            <p:ph type="sldNum" sz="quarter" idx="12"/>
          </p:nvPr>
        </p:nvSpPr>
        <p:spPr/>
        <p:txBody>
          <a:body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42061254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5AE55D-4CCF-432D-9CB0-0E1A70905C03}"/>
              </a:ext>
            </a:extLst>
          </p:cNvPr>
          <p:cNvSpPr>
            <a:spLocks noGrp="1"/>
          </p:cNvSpPr>
          <p:nvPr>
            <p:ph type="title"/>
          </p:nvPr>
        </p:nvSpPr>
        <p:spPr>
          <a:xfrm>
            <a:off x="629841" y="457200"/>
            <a:ext cx="2949178" cy="1600200"/>
          </a:xfrm>
        </p:spPr>
        <p:txBody>
          <a:bodyPr anchor="b"/>
          <a:lstStyle>
            <a:lvl1pPr>
              <a:defRPr sz="2400"/>
            </a:lvl1pPr>
          </a:lstStyle>
          <a:p>
            <a:r>
              <a:rPr lang="zh-CN" altLang="en-US"/>
              <a:t>单击此处编辑母版标题样式</a:t>
            </a:r>
          </a:p>
        </p:txBody>
      </p:sp>
      <p:sp>
        <p:nvSpPr>
          <p:cNvPr id="3" name="内容占位符 2">
            <a:extLst>
              <a:ext uri="{FF2B5EF4-FFF2-40B4-BE49-F238E27FC236}">
                <a16:creationId xmlns:a16="http://schemas.microsoft.com/office/drawing/2014/main" id="{1352B5EE-3B04-42D4-8D0D-F0355233FED0}"/>
              </a:ext>
            </a:extLst>
          </p:cNvPr>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789A272-9470-40AE-A787-D9D2B36FFC90}"/>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C7C54A0-17EB-4BB8-B5CE-ACE724E33908}"/>
              </a:ext>
            </a:extLst>
          </p:cNvPr>
          <p:cNvSpPr>
            <a:spLocks noGrp="1"/>
          </p:cNvSpPr>
          <p:nvPr>
            <p:ph type="dt" sz="half" idx="10"/>
          </p:nvPr>
        </p:nvSpPr>
        <p:spPr/>
        <p:txBody>
          <a:bodyPr/>
          <a:lstStyle/>
          <a:p>
            <a:fld id="{F5C4BEAB-D6A9-420D-A3F2-8A35DABA8C1C}" type="datetimeFigureOut">
              <a:rPr lang="zh-CN" altLang="en-US" smtClean="0"/>
              <a:t>2021/6/16</a:t>
            </a:fld>
            <a:endParaRPr lang="zh-CN" altLang="en-US"/>
          </a:p>
        </p:txBody>
      </p:sp>
      <p:sp>
        <p:nvSpPr>
          <p:cNvPr id="6" name="页脚占位符 5">
            <a:extLst>
              <a:ext uri="{FF2B5EF4-FFF2-40B4-BE49-F238E27FC236}">
                <a16:creationId xmlns:a16="http://schemas.microsoft.com/office/drawing/2014/main" id="{9392463E-1BE4-47DC-80E9-F2004925E9C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76FEAA4-9946-496E-BE2C-D5482ABA0937}"/>
              </a:ext>
            </a:extLst>
          </p:cNvPr>
          <p:cNvSpPr>
            <a:spLocks noGrp="1"/>
          </p:cNvSpPr>
          <p:nvPr>
            <p:ph type="sldNum" sz="quarter" idx="12"/>
          </p:nvPr>
        </p:nvSpPr>
        <p:spPr/>
        <p:txBody>
          <a:body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3320613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C91BD4-8986-40B0-B160-979DBE01E5D4}"/>
              </a:ext>
            </a:extLst>
          </p:cNvPr>
          <p:cNvSpPr>
            <a:spLocks noGrp="1"/>
          </p:cNvSpPr>
          <p:nvPr>
            <p:ph type="title"/>
          </p:nvPr>
        </p:nvSpPr>
        <p:spPr>
          <a:xfrm>
            <a:off x="629841" y="457200"/>
            <a:ext cx="2949178" cy="1600200"/>
          </a:xfrm>
        </p:spPr>
        <p:txBody>
          <a:bodyPr anchor="b"/>
          <a:lstStyle>
            <a:lvl1pPr>
              <a:defRPr sz="2400"/>
            </a:lvl1pPr>
          </a:lstStyle>
          <a:p>
            <a:r>
              <a:rPr lang="zh-CN" altLang="en-US"/>
              <a:t>单击此处编辑母版标题样式</a:t>
            </a:r>
          </a:p>
        </p:txBody>
      </p:sp>
      <p:sp>
        <p:nvSpPr>
          <p:cNvPr id="3" name="图片占位符 2">
            <a:extLst>
              <a:ext uri="{FF2B5EF4-FFF2-40B4-BE49-F238E27FC236}">
                <a16:creationId xmlns:a16="http://schemas.microsoft.com/office/drawing/2014/main" id="{C3DF85B4-1E3B-4D5E-B49A-9DDF8235C435}"/>
              </a:ext>
            </a:extLst>
          </p:cNvPr>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a:extLst>
              <a:ext uri="{FF2B5EF4-FFF2-40B4-BE49-F238E27FC236}">
                <a16:creationId xmlns:a16="http://schemas.microsoft.com/office/drawing/2014/main" id="{29D3FF2E-8269-4B8A-B105-8538FC617340}"/>
              </a:ext>
            </a:extLst>
          </p:cNvPr>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972BDEC-8D52-4496-B3CF-4955827F6D80}"/>
              </a:ext>
            </a:extLst>
          </p:cNvPr>
          <p:cNvSpPr>
            <a:spLocks noGrp="1"/>
          </p:cNvSpPr>
          <p:nvPr>
            <p:ph type="dt" sz="half" idx="10"/>
          </p:nvPr>
        </p:nvSpPr>
        <p:spPr/>
        <p:txBody>
          <a:bodyPr/>
          <a:lstStyle/>
          <a:p>
            <a:fld id="{F5C4BEAB-D6A9-420D-A3F2-8A35DABA8C1C}" type="datetimeFigureOut">
              <a:rPr lang="zh-CN" altLang="en-US" smtClean="0"/>
              <a:t>2021/6/16</a:t>
            </a:fld>
            <a:endParaRPr lang="zh-CN" altLang="en-US"/>
          </a:p>
        </p:txBody>
      </p:sp>
      <p:sp>
        <p:nvSpPr>
          <p:cNvPr id="6" name="页脚占位符 5">
            <a:extLst>
              <a:ext uri="{FF2B5EF4-FFF2-40B4-BE49-F238E27FC236}">
                <a16:creationId xmlns:a16="http://schemas.microsoft.com/office/drawing/2014/main" id="{4721B4B8-A554-44D3-9512-0DE5DE4F7B9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9A8E9F0-A7EF-4836-9837-DB3FB8AC4AE4}"/>
              </a:ext>
            </a:extLst>
          </p:cNvPr>
          <p:cNvSpPr>
            <a:spLocks noGrp="1"/>
          </p:cNvSpPr>
          <p:nvPr>
            <p:ph type="sldNum" sz="quarter" idx="12"/>
          </p:nvPr>
        </p:nvSpPr>
        <p:spPr/>
        <p:txBody>
          <a:body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14510422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7B3F81F2-51BD-47D6-9E9D-D98DDB28662D}"/>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CF7DD28-D682-441C-A506-2F6F1CF89D36}"/>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9FDF92F-1165-4940-B4F7-131C05E88329}"/>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F5C4BEAB-D6A9-420D-A3F2-8A35DABA8C1C}" type="datetimeFigureOut">
              <a:rPr lang="zh-CN" altLang="en-US" smtClean="0"/>
              <a:t>2021/6/16</a:t>
            </a:fld>
            <a:endParaRPr lang="zh-CN" altLang="en-US"/>
          </a:p>
        </p:txBody>
      </p:sp>
      <p:sp>
        <p:nvSpPr>
          <p:cNvPr id="5" name="页脚占位符 4">
            <a:extLst>
              <a:ext uri="{FF2B5EF4-FFF2-40B4-BE49-F238E27FC236}">
                <a16:creationId xmlns:a16="http://schemas.microsoft.com/office/drawing/2014/main" id="{2EC31233-2CCA-43C3-A4FF-F389F13EFC92}"/>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5DB54A83-71C4-4ACA-9A2C-288ED4F139D8}"/>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5748907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C4BEAB-D6A9-420D-A3F2-8A35DABA8C1C}" type="datetimeFigureOut">
              <a:rPr lang="zh-CN" altLang="en-US" smtClean="0"/>
              <a:t>2021/6/16</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0FA2B3-12FC-47C1-B0CF-353102CCDA1C}" type="slidenum">
              <a:rPr lang="zh-CN" altLang="en-US" smtClean="0"/>
              <a:t>‹#›</a:t>
            </a:fld>
            <a:endParaRPr lang="zh-CN" altLang="en-US"/>
          </a:p>
        </p:txBody>
      </p:sp>
    </p:spTree>
    <p:extLst>
      <p:ext uri="{BB962C8B-B14F-4D97-AF65-F5344CB8AC3E}">
        <p14:creationId xmlns:p14="http://schemas.microsoft.com/office/powerpoint/2010/main" val="288282892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12.xml"/><Relationship Id="rId5" Type="http://schemas.openxmlformats.org/officeDocument/2006/relationships/image" Target="../media/image16.jpeg"/><Relationship Id="rId4" Type="http://schemas.openxmlformats.org/officeDocument/2006/relationships/image" Target="../media/image15.jpe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1208907" y="4955856"/>
            <a:ext cx="6294757" cy="1437964"/>
          </a:xfrm>
        </p:spPr>
        <p:txBody>
          <a:bodyPr>
            <a:noAutofit/>
          </a:bodyPr>
          <a:lstStyle/>
          <a:p>
            <a:pPr algn="just"/>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乾隆初年，皇帝命宫廷画师唐岱、沈源等人绘制圆明园内殿宇山川的分景图册，共计四十幅，合称为</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圆明园四十景图</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a:t>
            </a:r>
          </a:p>
          <a:p>
            <a:pPr algn="just"/>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“澹泊宁静”是圆明园四十景之一，图景中以鸟瞰的视角形象地展现了这一区域当时的建筑和环境特征。</a:t>
            </a:r>
          </a:p>
        </p:txBody>
      </p:sp>
      <p:sp>
        <p:nvSpPr>
          <p:cNvPr id="12" name="文本框 11">
            <a:extLst>
              <a:ext uri="{FF2B5EF4-FFF2-40B4-BE49-F238E27FC236}">
                <a16:creationId xmlns:a16="http://schemas.microsoft.com/office/drawing/2014/main" id="{068D1EA8-BBEF-4F62-ABF1-641FEFD32794}"/>
              </a:ext>
            </a:extLst>
          </p:cNvPr>
          <p:cNvSpPr txBox="1"/>
          <p:nvPr/>
        </p:nvSpPr>
        <p:spPr>
          <a:xfrm>
            <a:off x="3828423" y="3663137"/>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5" name="图片 4">
            <a:extLst>
              <a:ext uri="{FF2B5EF4-FFF2-40B4-BE49-F238E27FC236}">
                <a16:creationId xmlns:a16="http://schemas.microsoft.com/office/drawing/2014/main" id="{E27A7429-3BF0-434D-B22A-8C50A11E1C11}"/>
              </a:ext>
            </a:extLst>
          </p:cNvPr>
          <p:cNvPicPr/>
          <p:nvPr/>
        </p:nvPicPr>
        <p:blipFill>
          <a:blip r:embed="rId2">
            <a:extLst>
              <a:ext uri="{28A0092B-C50C-407E-A947-70E740481C1C}">
                <a14:useLocalDpi xmlns:a14="http://schemas.microsoft.com/office/drawing/2010/main" val="0"/>
              </a:ext>
            </a:extLst>
          </a:blip>
          <a:srcRect/>
          <a:stretch/>
        </p:blipFill>
        <p:spPr>
          <a:xfrm>
            <a:off x="1209097" y="533234"/>
            <a:ext cx="6294376" cy="4196251"/>
          </a:xfrm>
          <a:prstGeom prst="rect">
            <a:avLst/>
          </a:prstGeom>
          <a:noFill/>
          <a:ln>
            <a:noFill/>
          </a:ln>
        </p:spPr>
      </p:pic>
    </p:spTree>
    <p:extLst>
      <p:ext uri="{BB962C8B-B14F-4D97-AF65-F5344CB8AC3E}">
        <p14:creationId xmlns:p14="http://schemas.microsoft.com/office/powerpoint/2010/main" val="12358718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1424811" y="5266266"/>
            <a:ext cx="6291926" cy="1127553"/>
          </a:xfrm>
        </p:spPr>
        <p:txBody>
          <a:bodyPr>
            <a:noAutofit/>
          </a:bodyPr>
          <a:lstStyle/>
          <a:p>
            <a:pPr algn="just"/>
            <a:r>
              <a:rPr lang="zh-CN" altLang="en-US" sz="1800" dirty="0">
                <a:solidFill>
                  <a:srgbClr val="000000"/>
                </a:solidFill>
                <a:latin typeface="方正风雅楷宋简体 DemiBold" panose="02000700000000000000" pitchFamily="2" charset="-122"/>
                <a:ea typeface="方正风雅楷宋简体 DemiBold" panose="02000700000000000000" pitchFamily="2" charset="-122"/>
              </a:rPr>
              <a:t>位于田字房东排明间外侧，是所有踏跺中体量最大的一处，</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南北长</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2.8~3.3</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、东西宽</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1.5</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、高</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0.2~0.4</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米</a:t>
            </a:r>
            <a:r>
              <a:rPr lang="zh-CN" altLang="en-US" sz="1800" dirty="0">
                <a:solidFill>
                  <a:srgbClr val="000000"/>
                </a:solidFill>
                <a:latin typeface="方正风雅楷宋简体 DemiBold" panose="02000700000000000000" pitchFamily="2" charset="-122"/>
                <a:ea typeface="方正风雅楷宋简体 DemiBold" panose="02000700000000000000" pitchFamily="2" charset="-122"/>
              </a:rPr>
              <a:t>。石块多仅简单雕琢，保留了石头自然的形态，与田园建筑的风格相契合。</a:t>
            </a:r>
            <a:endParaRPr lang="en-US" altLang="zh-CN" sz="1800" dirty="0">
              <a:solidFill>
                <a:srgbClr val="000000"/>
              </a:solidFill>
              <a:latin typeface="方正风雅楷宋简体 DemiBold" panose="02000700000000000000" pitchFamily="2" charset="-122"/>
              <a:ea typeface="方正风雅楷宋简体 DemiBold" panose="02000700000000000000" pitchFamily="2" charset="-122"/>
            </a:endParaRPr>
          </a:p>
          <a:p>
            <a:pPr algn="just"/>
            <a:endPar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endParaRPr>
          </a:p>
        </p:txBody>
      </p:sp>
      <p:sp>
        <p:nvSpPr>
          <p:cNvPr id="12" name="文本框 11">
            <a:extLst>
              <a:ext uri="{FF2B5EF4-FFF2-40B4-BE49-F238E27FC236}">
                <a16:creationId xmlns:a16="http://schemas.microsoft.com/office/drawing/2014/main" id="{068D1EA8-BBEF-4F62-ABF1-641FEFD32794}"/>
              </a:ext>
            </a:extLst>
          </p:cNvPr>
          <p:cNvSpPr txBox="1"/>
          <p:nvPr/>
        </p:nvSpPr>
        <p:spPr>
          <a:xfrm>
            <a:off x="3828423" y="3663137"/>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5" name="图片 4">
            <a:extLst>
              <a:ext uri="{FF2B5EF4-FFF2-40B4-BE49-F238E27FC236}">
                <a16:creationId xmlns:a16="http://schemas.microsoft.com/office/drawing/2014/main" id="{E27A7429-3BF0-434D-B22A-8C50A11E1C11}"/>
              </a:ext>
            </a:extLst>
          </p:cNvPr>
          <p:cNvPicPr/>
          <p:nvPr/>
        </p:nvPicPr>
        <p:blipFill>
          <a:blip r:embed="rId2">
            <a:extLst>
              <a:ext uri="{28A0092B-C50C-407E-A947-70E740481C1C}">
                <a14:useLocalDpi xmlns:a14="http://schemas.microsoft.com/office/drawing/2010/main" val="0"/>
              </a:ext>
            </a:extLst>
          </a:blip>
          <a:srcRect/>
          <a:stretch/>
        </p:blipFill>
        <p:spPr>
          <a:xfrm>
            <a:off x="1426036" y="767825"/>
            <a:ext cx="6291926" cy="4192630"/>
          </a:xfrm>
          <a:prstGeom prst="rect">
            <a:avLst/>
          </a:prstGeom>
          <a:noFill/>
          <a:ln>
            <a:noFill/>
          </a:ln>
        </p:spPr>
      </p:pic>
    </p:spTree>
    <p:extLst>
      <p:ext uri="{BB962C8B-B14F-4D97-AF65-F5344CB8AC3E}">
        <p14:creationId xmlns:p14="http://schemas.microsoft.com/office/powerpoint/2010/main" val="385307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1424811" y="5266266"/>
            <a:ext cx="6291926" cy="1127553"/>
          </a:xfrm>
        </p:spPr>
        <p:txBody>
          <a:bodyPr>
            <a:noAutofit/>
          </a:bodyPr>
          <a:lstStyle/>
          <a:p>
            <a:pPr algn="just"/>
            <a:r>
              <a:rPr lang="zh-CN" altLang="en-US" sz="1800" dirty="0">
                <a:solidFill>
                  <a:srgbClr val="000000"/>
                </a:solidFill>
                <a:latin typeface="方正风雅楷宋简体 DemiBold" panose="02000700000000000000" pitchFamily="2" charset="-122"/>
                <a:ea typeface="方正风雅楷宋简体 DemiBold" panose="02000700000000000000" pitchFamily="2" charset="-122"/>
              </a:rPr>
              <a:t>位于田字房东排阶条石外侧，散水用河卵石铺设而成，也是园林建筑的一个特点。</a:t>
            </a:r>
            <a:endParaRPr lang="en-US" altLang="zh-CN" sz="1800" dirty="0">
              <a:solidFill>
                <a:srgbClr val="000000"/>
              </a:solidFill>
              <a:latin typeface="方正风雅楷宋简体 DemiBold" panose="02000700000000000000" pitchFamily="2" charset="-122"/>
              <a:ea typeface="方正风雅楷宋简体 DemiBold" panose="02000700000000000000" pitchFamily="2" charset="-122"/>
            </a:endParaRPr>
          </a:p>
        </p:txBody>
      </p:sp>
      <p:sp>
        <p:nvSpPr>
          <p:cNvPr id="12" name="文本框 11">
            <a:extLst>
              <a:ext uri="{FF2B5EF4-FFF2-40B4-BE49-F238E27FC236}">
                <a16:creationId xmlns:a16="http://schemas.microsoft.com/office/drawing/2014/main" id="{068D1EA8-BBEF-4F62-ABF1-641FEFD32794}"/>
              </a:ext>
            </a:extLst>
          </p:cNvPr>
          <p:cNvSpPr txBox="1"/>
          <p:nvPr/>
        </p:nvSpPr>
        <p:spPr>
          <a:xfrm>
            <a:off x="3828423" y="3663137"/>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5" name="图片 4">
            <a:extLst>
              <a:ext uri="{FF2B5EF4-FFF2-40B4-BE49-F238E27FC236}">
                <a16:creationId xmlns:a16="http://schemas.microsoft.com/office/drawing/2014/main" id="{E27A7429-3BF0-434D-B22A-8C50A11E1C11}"/>
              </a:ext>
            </a:extLst>
          </p:cNvPr>
          <p:cNvPicPr/>
          <p:nvPr/>
        </p:nvPicPr>
        <p:blipFill>
          <a:blip r:embed="rId2">
            <a:extLst>
              <a:ext uri="{28A0092B-C50C-407E-A947-70E740481C1C}">
                <a14:useLocalDpi xmlns:a14="http://schemas.microsoft.com/office/drawing/2010/main" val="0"/>
              </a:ext>
            </a:extLst>
          </a:blip>
          <a:srcRect/>
          <a:stretch/>
        </p:blipFill>
        <p:spPr>
          <a:xfrm>
            <a:off x="1428976" y="767825"/>
            <a:ext cx="6286045" cy="4192630"/>
          </a:xfrm>
          <a:prstGeom prst="rect">
            <a:avLst/>
          </a:prstGeom>
          <a:noFill/>
          <a:ln>
            <a:noFill/>
          </a:ln>
        </p:spPr>
      </p:pic>
    </p:spTree>
    <p:extLst>
      <p:ext uri="{BB962C8B-B14F-4D97-AF65-F5344CB8AC3E}">
        <p14:creationId xmlns:p14="http://schemas.microsoft.com/office/powerpoint/2010/main" val="172555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853449" y="4977351"/>
            <a:ext cx="7752917" cy="1127553"/>
          </a:xfrm>
        </p:spPr>
        <p:txBody>
          <a:bodyPr>
            <a:noAutofit/>
          </a:bodyPr>
          <a:lstStyle/>
          <a:p>
            <a:pPr algn="just"/>
            <a:r>
              <a:rPr lang="zh-CN" altLang="en-US" sz="1800" dirty="0">
                <a:solidFill>
                  <a:srgbClr val="000000"/>
                </a:solidFill>
                <a:latin typeface="方正风雅楷宋简体 DemiBold" panose="02000700000000000000" pitchFamily="2" charset="-122"/>
                <a:ea typeface="方正风雅楷宋简体 DemiBold" panose="02000700000000000000" pitchFamily="2" charset="-122"/>
              </a:rPr>
              <a:t>出土的遗物以砖瓦等建筑构件为主，此外还出土少量瓷器碎片等生活用具。</a:t>
            </a:r>
            <a:endParaRPr lang="en-US" altLang="zh-CN" sz="1800" dirty="0">
              <a:solidFill>
                <a:srgbClr val="000000"/>
              </a:solidFill>
              <a:latin typeface="方正风雅楷宋简体 DemiBold" panose="02000700000000000000" pitchFamily="2" charset="-122"/>
              <a:ea typeface="方正风雅楷宋简体 DemiBold" panose="02000700000000000000" pitchFamily="2" charset="-122"/>
            </a:endParaRPr>
          </a:p>
        </p:txBody>
      </p:sp>
      <p:sp>
        <p:nvSpPr>
          <p:cNvPr id="12" name="文本框 11">
            <a:extLst>
              <a:ext uri="{FF2B5EF4-FFF2-40B4-BE49-F238E27FC236}">
                <a16:creationId xmlns:a16="http://schemas.microsoft.com/office/drawing/2014/main" id="{068D1EA8-BBEF-4F62-ABF1-641FEFD32794}"/>
              </a:ext>
            </a:extLst>
          </p:cNvPr>
          <p:cNvSpPr txBox="1"/>
          <p:nvPr/>
        </p:nvSpPr>
        <p:spPr>
          <a:xfrm>
            <a:off x="3926145" y="3886502"/>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6" name="图片 5">
            <a:extLst>
              <a:ext uri="{FF2B5EF4-FFF2-40B4-BE49-F238E27FC236}">
                <a16:creationId xmlns:a16="http://schemas.microsoft.com/office/drawing/2014/main" id="{6A69FC75-5547-4430-AF37-955E8EA3AEB9}"/>
              </a:ext>
            </a:extLst>
          </p:cNvPr>
          <p:cNvPicPr/>
          <p:nvPr/>
        </p:nvPicPr>
        <p:blipFill rotWithShape="1">
          <a:blip r:embed="rId2" cstate="print">
            <a:extLst>
              <a:ext uri="{28A0092B-C50C-407E-A947-70E740481C1C}">
                <a14:useLocalDpi xmlns:a14="http://schemas.microsoft.com/office/drawing/2010/main" val="0"/>
              </a:ext>
            </a:extLst>
          </a:blip>
          <a:srcRect l="14543" r="19617"/>
          <a:stretch/>
        </p:blipFill>
        <p:spPr bwMode="auto">
          <a:xfrm>
            <a:off x="853450" y="1537709"/>
            <a:ext cx="1829370" cy="1853286"/>
          </a:xfrm>
          <a:prstGeom prst="rect">
            <a:avLst/>
          </a:prstGeom>
          <a:noFill/>
          <a:ln>
            <a:noFill/>
          </a:ln>
        </p:spPr>
      </p:pic>
      <p:pic>
        <p:nvPicPr>
          <p:cNvPr id="7" name="图片 6">
            <a:extLst>
              <a:ext uri="{FF2B5EF4-FFF2-40B4-BE49-F238E27FC236}">
                <a16:creationId xmlns:a16="http://schemas.microsoft.com/office/drawing/2014/main" id="{47C01023-067C-4081-A562-F68179267C87}"/>
              </a:ext>
            </a:extLst>
          </p:cNvPr>
          <p:cNvPicPr/>
          <p:nvPr/>
        </p:nvPicPr>
        <p:blipFill rotWithShape="1">
          <a:blip r:embed="rId3" cstate="print">
            <a:extLst>
              <a:ext uri="{28A0092B-C50C-407E-A947-70E740481C1C}">
                <a14:useLocalDpi xmlns:a14="http://schemas.microsoft.com/office/drawing/2010/main" val="0"/>
              </a:ext>
            </a:extLst>
          </a:blip>
          <a:srcRect l="20301" t="21500" r="19203"/>
          <a:stretch/>
        </p:blipFill>
        <p:spPr bwMode="auto">
          <a:xfrm>
            <a:off x="2891963" y="1537709"/>
            <a:ext cx="2141484" cy="1853286"/>
          </a:xfrm>
          <a:prstGeom prst="rect">
            <a:avLst/>
          </a:prstGeom>
          <a:noFill/>
          <a:ln>
            <a:noFill/>
          </a:ln>
        </p:spPr>
      </p:pic>
      <p:pic>
        <p:nvPicPr>
          <p:cNvPr id="8" name="图片 7">
            <a:extLst>
              <a:ext uri="{FF2B5EF4-FFF2-40B4-BE49-F238E27FC236}">
                <a16:creationId xmlns:a16="http://schemas.microsoft.com/office/drawing/2014/main" id="{2DF85956-B7D8-4DC6-BCFE-A899C451CE63}"/>
              </a:ext>
            </a:extLst>
          </p:cNvPr>
          <p:cNvPicPr/>
          <p:nvPr/>
        </p:nvPicPr>
        <p:blipFill rotWithShape="1">
          <a:blip r:embed="rId4" cstate="print">
            <a:extLst>
              <a:ext uri="{28A0092B-C50C-407E-A947-70E740481C1C}">
                <a14:useLocalDpi xmlns:a14="http://schemas.microsoft.com/office/drawing/2010/main" val="0"/>
              </a:ext>
            </a:extLst>
          </a:blip>
          <a:srcRect l="15598" t="10702" r="17542"/>
          <a:stretch/>
        </p:blipFill>
        <p:spPr bwMode="auto">
          <a:xfrm>
            <a:off x="5301614" y="1537709"/>
            <a:ext cx="3304753" cy="2944135"/>
          </a:xfrm>
          <a:prstGeom prst="rect">
            <a:avLst/>
          </a:prstGeom>
          <a:noFill/>
          <a:ln>
            <a:noFill/>
          </a:ln>
        </p:spPr>
      </p:pic>
      <p:pic>
        <p:nvPicPr>
          <p:cNvPr id="9" name="图片 8">
            <a:extLst>
              <a:ext uri="{FF2B5EF4-FFF2-40B4-BE49-F238E27FC236}">
                <a16:creationId xmlns:a16="http://schemas.microsoft.com/office/drawing/2014/main" id="{724C264F-E1DB-4105-800C-E7394D3A92AA}"/>
              </a:ext>
            </a:extLst>
          </p:cNvPr>
          <p:cNvPicPr/>
          <p:nvPr/>
        </p:nvPicPr>
        <p:blipFill rotWithShape="1">
          <a:blip r:embed="rId5" cstate="print">
            <a:extLst>
              <a:ext uri="{28A0092B-C50C-407E-A947-70E740481C1C}">
                <a14:useLocalDpi xmlns:a14="http://schemas.microsoft.com/office/drawing/2010/main" val="0"/>
              </a:ext>
            </a:extLst>
          </a:blip>
          <a:srcRect t="43574" b="28386"/>
          <a:stretch/>
        </p:blipFill>
        <p:spPr bwMode="auto">
          <a:xfrm>
            <a:off x="853450" y="3700066"/>
            <a:ext cx="4179997" cy="781778"/>
          </a:xfrm>
          <a:prstGeom prst="rect">
            <a:avLst/>
          </a:prstGeom>
          <a:noFill/>
          <a:ln>
            <a:noFill/>
          </a:ln>
        </p:spPr>
      </p:pic>
    </p:spTree>
    <p:extLst>
      <p:ext uri="{BB962C8B-B14F-4D97-AF65-F5344CB8AC3E}">
        <p14:creationId xmlns:p14="http://schemas.microsoft.com/office/powerpoint/2010/main" val="1037362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5213975" y="1453700"/>
            <a:ext cx="3371225" cy="4017770"/>
          </a:xfrm>
        </p:spPr>
        <p:txBody>
          <a:bodyPr>
            <a:noAutofit/>
          </a:bodyPr>
          <a:lstStyle/>
          <a:p>
            <a:pPr indent="279400" algn="just">
              <a:lnSpc>
                <a:spcPct val="107000"/>
              </a:lnSpc>
              <a:spcAft>
                <a:spcPts val="800"/>
              </a:spcAft>
            </a:pPr>
            <a:r>
              <a:rPr lang="zh-CN" altLang="zh-CN" sz="16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清代圆明园等皇家建筑的建造过程中，会有专门的设计机构，被称之为“样式房”。在建筑的设计、施工阶段，“样式房”会绘制建筑的地盘、立面等图样以供参照。雷式家族多人曾供职于“样式房”，并留下了大量的皇家建筑图样，其中就包括“澹泊宁静”的建筑地盘图。</a:t>
            </a:r>
          </a:p>
          <a:p>
            <a:pPr indent="279400" algn="just">
              <a:lnSpc>
                <a:spcPct val="107000"/>
              </a:lnSpc>
              <a:spcAft>
                <a:spcPts val="800"/>
              </a:spcAft>
            </a:pPr>
            <a:r>
              <a:rPr lang="zh-CN" altLang="zh-CN" sz="16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通过这张地盘图再结合前述图景可以得知，“澹泊宁静”田字房主殿四面均为七间，中间由十字廊相连，中部还有四处天井，室内还曾设有床榻、宝座等设施。</a:t>
            </a:r>
          </a:p>
          <a:p>
            <a:pPr algn="just"/>
            <a:endPar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endParaRPr>
          </a:p>
        </p:txBody>
      </p:sp>
      <p:sp>
        <p:nvSpPr>
          <p:cNvPr id="12" name="文本框 11">
            <a:extLst>
              <a:ext uri="{FF2B5EF4-FFF2-40B4-BE49-F238E27FC236}">
                <a16:creationId xmlns:a16="http://schemas.microsoft.com/office/drawing/2014/main" id="{068D1EA8-BBEF-4F62-ABF1-641FEFD32794}"/>
              </a:ext>
            </a:extLst>
          </p:cNvPr>
          <p:cNvSpPr txBox="1"/>
          <p:nvPr/>
        </p:nvSpPr>
        <p:spPr>
          <a:xfrm>
            <a:off x="3828423" y="3663137"/>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5" name="图片 4">
            <a:extLst>
              <a:ext uri="{FF2B5EF4-FFF2-40B4-BE49-F238E27FC236}">
                <a16:creationId xmlns:a16="http://schemas.microsoft.com/office/drawing/2014/main" id="{E27A7429-3BF0-434D-B22A-8C50A11E1C11}"/>
              </a:ext>
            </a:extLst>
          </p:cNvPr>
          <p:cNvPicPr/>
          <p:nvPr/>
        </p:nvPicPr>
        <p:blipFill>
          <a:blip r:embed="rId2">
            <a:extLst>
              <a:ext uri="{28A0092B-C50C-407E-A947-70E740481C1C}">
                <a14:useLocalDpi xmlns:a14="http://schemas.microsoft.com/office/drawing/2010/main" val="0"/>
              </a:ext>
            </a:extLst>
          </a:blip>
          <a:srcRect/>
          <a:stretch/>
        </p:blipFill>
        <p:spPr>
          <a:xfrm>
            <a:off x="200507" y="1275219"/>
            <a:ext cx="5115068" cy="4196251"/>
          </a:xfrm>
          <a:prstGeom prst="rect">
            <a:avLst/>
          </a:prstGeom>
          <a:noFill/>
          <a:ln>
            <a:noFill/>
          </a:ln>
        </p:spPr>
      </p:pic>
    </p:spTree>
    <p:extLst>
      <p:ext uri="{BB962C8B-B14F-4D97-AF65-F5344CB8AC3E}">
        <p14:creationId xmlns:p14="http://schemas.microsoft.com/office/powerpoint/2010/main" val="2347769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4871075" y="1565011"/>
            <a:ext cx="2653367" cy="4118371"/>
          </a:xfrm>
        </p:spPr>
        <p:txBody>
          <a:bodyPr>
            <a:noAutofit/>
          </a:bodyPr>
          <a:lstStyle/>
          <a:p>
            <a:pPr algn="just">
              <a:lnSpc>
                <a:spcPct val="107000"/>
              </a:lnSpc>
              <a:spcAft>
                <a:spcPts val="800"/>
              </a:spcAft>
            </a:pPr>
            <a:r>
              <a:rPr lang="zh-CN" altLang="en-US"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为推动圆明园澹泊宁静遗址的研究和保护展示工作，经国家文物局批准，</a:t>
            </a:r>
            <a:r>
              <a:rPr lang="en-US" altLang="zh-CN"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2020</a:t>
            </a:r>
            <a:r>
              <a:rPr lang="zh-CN" altLang="en-US"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年</a:t>
            </a:r>
            <a:r>
              <a:rPr lang="en-US" altLang="zh-CN"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11</a:t>
            </a:r>
            <a:r>
              <a:rPr lang="zh-CN" altLang="en-US"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月至</a:t>
            </a:r>
            <a:r>
              <a:rPr lang="en-US" altLang="zh-CN"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12</a:t>
            </a:r>
            <a:r>
              <a:rPr lang="zh-CN" altLang="en-US"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月，北京市文物研究所、北京大学考古文博学院组成联合考古队，在前期调查的基础上对澹泊宁静遗址进行发掘，发掘面积共计</a:t>
            </a:r>
            <a:r>
              <a:rPr lang="en-US" altLang="zh-CN"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500</a:t>
            </a:r>
            <a:r>
              <a:rPr lang="zh-CN" altLang="en-US"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平方米，</a:t>
            </a:r>
            <a:r>
              <a:rPr lang="zh-CN" altLang="en-US" sz="1800" dirty="0">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清理出田字房东南部分，包括天井、排水道、阶条石、如意踏跺等遗迹</a:t>
            </a:r>
            <a:r>
              <a:rPr lang="zh-CN" altLang="en-US" sz="16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a:t>
            </a:r>
            <a:endPar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endParaRPr>
          </a:p>
        </p:txBody>
      </p:sp>
      <p:sp>
        <p:nvSpPr>
          <p:cNvPr id="12" name="文本框 11">
            <a:extLst>
              <a:ext uri="{FF2B5EF4-FFF2-40B4-BE49-F238E27FC236}">
                <a16:creationId xmlns:a16="http://schemas.microsoft.com/office/drawing/2014/main" id="{068D1EA8-BBEF-4F62-ABF1-641FEFD32794}"/>
              </a:ext>
            </a:extLst>
          </p:cNvPr>
          <p:cNvSpPr txBox="1"/>
          <p:nvPr/>
        </p:nvSpPr>
        <p:spPr>
          <a:xfrm>
            <a:off x="3828423" y="3663137"/>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5" name="图片 4">
            <a:extLst>
              <a:ext uri="{FF2B5EF4-FFF2-40B4-BE49-F238E27FC236}">
                <a16:creationId xmlns:a16="http://schemas.microsoft.com/office/drawing/2014/main" id="{E27A7429-3BF0-434D-B22A-8C50A11E1C11}"/>
              </a:ext>
            </a:extLst>
          </p:cNvPr>
          <p:cNvPicPr/>
          <p:nvPr/>
        </p:nvPicPr>
        <p:blipFill>
          <a:blip r:embed="rId2">
            <a:extLst>
              <a:ext uri="{28A0092B-C50C-407E-A947-70E740481C1C}">
                <a14:useLocalDpi xmlns:a14="http://schemas.microsoft.com/office/drawing/2010/main" val="0"/>
              </a:ext>
            </a:extLst>
          </a:blip>
          <a:srcRect/>
          <a:stretch/>
        </p:blipFill>
        <p:spPr>
          <a:xfrm>
            <a:off x="1763057" y="1565011"/>
            <a:ext cx="2653367" cy="4196251"/>
          </a:xfrm>
          <a:prstGeom prst="rect">
            <a:avLst/>
          </a:prstGeom>
          <a:noFill/>
          <a:ln>
            <a:noFill/>
          </a:ln>
        </p:spPr>
      </p:pic>
    </p:spTree>
    <p:extLst>
      <p:ext uri="{BB962C8B-B14F-4D97-AF65-F5344CB8AC3E}">
        <p14:creationId xmlns:p14="http://schemas.microsoft.com/office/powerpoint/2010/main" val="3119150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5420977" y="1465950"/>
            <a:ext cx="3168650" cy="4017770"/>
          </a:xfrm>
        </p:spPr>
        <p:txBody>
          <a:bodyPr>
            <a:noAutofit/>
          </a:bodyPr>
          <a:lstStyle/>
          <a:p>
            <a:pPr algn="just">
              <a:lnSpc>
                <a:spcPct val="100000"/>
              </a:lnSpc>
              <a:spcAft>
                <a:spcPts val="800"/>
              </a:spcAft>
            </a:pPr>
            <a:r>
              <a:rPr lang="zh-CN" altLang="en-US"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澹泊宁静遗址中部扰动堆积中出土柱顶石</a:t>
            </a:r>
            <a:r>
              <a:rPr lang="en-US" altLang="zh-CN"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12</a:t>
            </a:r>
            <a:r>
              <a:rPr lang="zh-CN" altLang="en-US"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块，都有一定程度破损。青石质地，样式、尺寸相近。</a:t>
            </a:r>
            <a:endParaRPr lang="zh-CN" altLang="zh-CN" sz="1800" dirty="0">
              <a:effectLst/>
              <a:latin typeface="方正风雅楷宋简体 DemiBold" panose="02000700000000000000" pitchFamily="2" charset="-122"/>
              <a:ea typeface="方正风雅楷宋简体 DemiBold" panose="02000700000000000000" pitchFamily="2" charset="-122"/>
              <a:cs typeface="Times New Roman" panose="02020603050405020304" pitchFamily="18" charset="0"/>
            </a:endParaRPr>
          </a:p>
          <a:p>
            <a:pPr algn="just">
              <a:lnSpc>
                <a:spcPct val="100000"/>
              </a:lnSpc>
            </a:pP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柱顶石平面为方形，边长约</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50</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厘米。下埋部分呈凸形，四壁雕琢粗糙，高约</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20</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厘米。露明部分中间凸起高约</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10</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厘米，呈圆形，直径约</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37</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厘米，中间圆孔直径约</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10</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、深约</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10</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厘米。</a:t>
            </a:r>
            <a:endPar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endParaRPr>
          </a:p>
          <a:p>
            <a:pPr algn="just">
              <a:lnSpc>
                <a:spcPct val="100000"/>
              </a:lnSpc>
            </a:pP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值得注意的是，遗址地表原本还散落有一些柱顶石，是否为原来建筑所用还不可知。</a:t>
            </a:r>
          </a:p>
        </p:txBody>
      </p:sp>
      <p:sp>
        <p:nvSpPr>
          <p:cNvPr id="12" name="文本框 11">
            <a:extLst>
              <a:ext uri="{FF2B5EF4-FFF2-40B4-BE49-F238E27FC236}">
                <a16:creationId xmlns:a16="http://schemas.microsoft.com/office/drawing/2014/main" id="{068D1EA8-BBEF-4F62-ABF1-641FEFD32794}"/>
              </a:ext>
            </a:extLst>
          </p:cNvPr>
          <p:cNvSpPr txBox="1"/>
          <p:nvPr/>
        </p:nvSpPr>
        <p:spPr>
          <a:xfrm>
            <a:off x="3828423" y="3663137"/>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5" name="图片 4">
            <a:extLst>
              <a:ext uri="{FF2B5EF4-FFF2-40B4-BE49-F238E27FC236}">
                <a16:creationId xmlns:a16="http://schemas.microsoft.com/office/drawing/2014/main" id="{E27A7429-3BF0-434D-B22A-8C50A11E1C11}"/>
              </a:ext>
            </a:extLst>
          </p:cNvPr>
          <p:cNvPicPr/>
          <p:nvPr/>
        </p:nvPicPr>
        <p:blipFill rotWithShape="1">
          <a:blip r:embed="rId2">
            <a:extLst>
              <a:ext uri="{28A0092B-C50C-407E-A947-70E740481C1C}">
                <a14:useLocalDpi xmlns:a14="http://schemas.microsoft.com/office/drawing/2010/main" val="0"/>
              </a:ext>
            </a:extLst>
          </a:blip>
          <a:srcRect l="22026" t="5074" r="23475"/>
          <a:stretch/>
        </p:blipFill>
        <p:spPr>
          <a:xfrm>
            <a:off x="615325" y="1453700"/>
            <a:ext cx="4605939" cy="4017769"/>
          </a:xfrm>
          <a:prstGeom prst="rect">
            <a:avLst/>
          </a:prstGeom>
          <a:noFill/>
          <a:ln>
            <a:noFill/>
          </a:ln>
        </p:spPr>
      </p:pic>
    </p:spTree>
    <p:extLst>
      <p:ext uri="{BB962C8B-B14F-4D97-AF65-F5344CB8AC3E}">
        <p14:creationId xmlns:p14="http://schemas.microsoft.com/office/powerpoint/2010/main" val="275978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1264291" y="5306749"/>
            <a:ext cx="7109243" cy="1295219"/>
          </a:xfrm>
        </p:spPr>
        <p:txBody>
          <a:bodyPr>
            <a:noAutofit/>
          </a:bodyPr>
          <a:lstStyle/>
          <a:p>
            <a:pPr algn="just">
              <a:lnSpc>
                <a:spcPct val="107000"/>
              </a:lnSpc>
              <a:spcAft>
                <a:spcPts val="800"/>
              </a:spcAft>
            </a:pPr>
            <a:r>
              <a:rPr lang="zh-CN" altLang="en-US" sz="1600" b="0" i="0" u="none" strike="noStrike"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澹泊宁静遗址建筑基址破坏严重，形成了若干扰动堆积。以东北部的</a:t>
            </a:r>
            <a:r>
              <a:rPr lang="en-US" altLang="zh-CN" sz="1600" b="0" i="0" u="none" strike="noStrike"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T0403</a:t>
            </a:r>
            <a:r>
              <a:rPr lang="zh-CN" altLang="en-US" sz="1600" b="0" i="0" u="none" strike="noStrike"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为例，这里的建筑基址被破坏后，形成了三处扰坑，其中西南部的扰坑</a:t>
            </a:r>
            <a:r>
              <a:rPr lang="en-US" altLang="zh-CN" sz="1600" b="0" i="0" u="none" strike="noStrike"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1</a:t>
            </a:r>
            <a:r>
              <a:rPr lang="zh-CN" altLang="en-US" sz="1600" b="0" i="0" u="none" strike="noStrike"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内以大石块、三合土土块堆积为主。澹泊宁静遗址第一期发掘中，受时间和天气因素限制，部分扰动堆积尚未完全清理。</a:t>
            </a:r>
            <a:endParaRPr lang="en-US" altLang="zh-CN" sz="1600" b="0" i="0" u="none" strike="noStrike"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endParaRPr>
          </a:p>
          <a:p>
            <a:pPr algn="just">
              <a:lnSpc>
                <a:spcPct val="107000"/>
              </a:lnSpc>
              <a:spcAft>
                <a:spcPts val="800"/>
              </a:spcAft>
            </a:pPr>
            <a:endPar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endParaRPr>
          </a:p>
        </p:txBody>
      </p:sp>
      <p:sp>
        <p:nvSpPr>
          <p:cNvPr id="12" name="文本框 11">
            <a:extLst>
              <a:ext uri="{FF2B5EF4-FFF2-40B4-BE49-F238E27FC236}">
                <a16:creationId xmlns:a16="http://schemas.microsoft.com/office/drawing/2014/main" id="{068D1EA8-BBEF-4F62-ABF1-641FEFD32794}"/>
              </a:ext>
            </a:extLst>
          </p:cNvPr>
          <p:cNvSpPr txBox="1"/>
          <p:nvPr/>
        </p:nvSpPr>
        <p:spPr>
          <a:xfrm>
            <a:off x="3828423" y="3663137"/>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5" name="图片 4">
            <a:extLst>
              <a:ext uri="{FF2B5EF4-FFF2-40B4-BE49-F238E27FC236}">
                <a16:creationId xmlns:a16="http://schemas.microsoft.com/office/drawing/2014/main" id="{E27A7429-3BF0-434D-B22A-8C50A11E1C11}"/>
              </a:ext>
            </a:extLst>
          </p:cNvPr>
          <p:cNvPicPr/>
          <p:nvPr/>
        </p:nvPicPr>
        <p:blipFill>
          <a:blip r:embed="rId2">
            <a:extLst>
              <a:ext uri="{28A0092B-C50C-407E-A947-70E740481C1C}">
                <a14:useLocalDpi xmlns:a14="http://schemas.microsoft.com/office/drawing/2010/main" val="0"/>
              </a:ext>
            </a:extLst>
          </a:blip>
          <a:srcRect/>
          <a:stretch/>
        </p:blipFill>
        <p:spPr>
          <a:xfrm>
            <a:off x="5528734" y="1093638"/>
            <a:ext cx="2844800" cy="4000158"/>
          </a:xfrm>
          <a:prstGeom prst="rect">
            <a:avLst/>
          </a:prstGeom>
          <a:noFill/>
          <a:ln>
            <a:noFill/>
          </a:ln>
        </p:spPr>
      </p:pic>
      <p:pic>
        <p:nvPicPr>
          <p:cNvPr id="6" name="图片 5">
            <a:extLst>
              <a:ext uri="{FF2B5EF4-FFF2-40B4-BE49-F238E27FC236}">
                <a16:creationId xmlns:a16="http://schemas.microsoft.com/office/drawing/2014/main" id="{03C10AA9-8BBD-4EFE-AEEA-71E4705AB317}"/>
              </a:ext>
            </a:extLst>
          </p:cNvPr>
          <p:cNvPicPr/>
          <p:nvPr/>
        </p:nvPicPr>
        <p:blipFill>
          <a:blip r:embed="rId3" cstate="print">
            <a:extLst>
              <a:ext uri="{28A0092B-C50C-407E-A947-70E740481C1C}">
                <a14:useLocalDpi xmlns:a14="http://schemas.microsoft.com/office/drawing/2010/main" val="0"/>
              </a:ext>
            </a:extLst>
          </a:blip>
          <a:stretch>
            <a:fillRect/>
          </a:stretch>
        </p:blipFill>
        <p:spPr bwMode="auto">
          <a:xfrm>
            <a:off x="1264291" y="1093638"/>
            <a:ext cx="4051283" cy="3925658"/>
          </a:xfrm>
          <a:prstGeom prst="rect">
            <a:avLst/>
          </a:prstGeom>
          <a:noFill/>
          <a:ln>
            <a:noFill/>
          </a:ln>
        </p:spPr>
      </p:pic>
    </p:spTree>
    <p:extLst>
      <p:ext uri="{BB962C8B-B14F-4D97-AF65-F5344CB8AC3E}">
        <p14:creationId xmlns:p14="http://schemas.microsoft.com/office/powerpoint/2010/main" val="3482843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5838251" y="1453700"/>
            <a:ext cx="2086549" cy="4017770"/>
          </a:xfrm>
        </p:spPr>
        <p:txBody>
          <a:bodyPr>
            <a:noAutofit/>
          </a:bodyPr>
          <a:lstStyle/>
          <a:p>
            <a:pPr algn="just">
              <a:lnSpc>
                <a:spcPct val="100000"/>
              </a:lnSpc>
              <a:spcAft>
                <a:spcPts val="800"/>
              </a:spcAft>
            </a:pPr>
            <a:r>
              <a:rPr lang="zh-CN" altLang="en-US" sz="1800" b="0" i="0" u="none" strike="noStrike"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天井铺地正射影像。</a:t>
            </a:r>
            <a:endParaRPr lang="en-US" altLang="zh-CN" sz="1800" b="0" i="0" u="none" strike="noStrike"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endParaRPr>
          </a:p>
          <a:p>
            <a:pPr algn="just">
              <a:lnSpc>
                <a:spcPct val="100000"/>
              </a:lnSpc>
              <a:spcAft>
                <a:spcPts val="800"/>
              </a:spcAft>
            </a:pP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东南天井平面呈“回”字形，西南角保存较好，其余三处均有不同程度破坏。内圈边长约</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3.8</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米，外圈边长约</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4.2</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米，内外圈均为不规则石板拼接而成，两圈交汇和西南处斜角处用宽约</a:t>
            </a:r>
            <a:r>
              <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0.11</a:t>
            </a: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米的长条状石块分割。</a:t>
            </a:r>
          </a:p>
        </p:txBody>
      </p:sp>
      <p:sp>
        <p:nvSpPr>
          <p:cNvPr id="12" name="文本框 11">
            <a:extLst>
              <a:ext uri="{FF2B5EF4-FFF2-40B4-BE49-F238E27FC236}">
                <a16:creationId xmlns:a16="http://schemas.microsoft.com/office/drawing/2014/main" id="{068D1EA8-BBEF-4F62-ABF1-641FEFD32794}"/>
              </a:ext>
            </a:extLst>
          </p:cNvPr>
          <p:cNvSpPr txBox="1"/>
          <p:nvPr/>
        </p:nvSpPr>
        <p:spPr>
          <a:xfrm>
            <a:off x="3828423" y="3663137"/>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5" name="图片 4">
            <a:extLst>
              <a:ext uri="{FF2B5EF4-FFF2-40B4-BE49-F238E27FC236}">
                <a16:creationId xmlns:a16="http://schemas.microsoft.com/office/drawing/2014/main" id="{E27A7429-3BF0-434D-B22A-8C50A11E1C11}"/>
              </a:ext>
            </a:extLst>
          </p:cNvPr>
          <p:cNvPicPr/>
          <p:nvPr/>
        </p:nvPicPr>
        <p:blipFill>
          <a:blip r:embed="rId2">
            <a:extLst>
              <a:ext uri="{28A0092B-C50C-407E-A947-70E740481C1C}">
                <a14:useLocalDpi xmlns:a14="http://schemas.microsoft.com/office/drawing/2010/main" val="0"/>
              </a:ext>
            </a:extLst>
          </a:blip>
          <a:srcRect t="6385" b="6385"/>
          <a:stretch/>
        </p:blipFill>
        <p:spPr>
          <a:xfrm>
            <a:off x="615325" y="1453700"/>
            <a:ext cx="4605939" cy="4017769"/>
          </a:xfrm>
          <a:prstGeom prst="rect">
            <a:avLst/>
          </a:prstGeom>
          <a:noFill/>
          <a:ln>
            <a:noFill/>
          </a:ln>
        </p:spPr>
      </p:pic>
    </p:spTree>
    <p:extLst>
      <p:ext uri="{BB962C8B-B14F-4D97-AF65-F5344CB8AC3E}">
        <p14:creationId xmlns:p14="http://schemas.microsoft.com/office/powerpoint/2010/main" val="1116152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2980604" y="5977171"/>
            <a:ext cx="3182789" cy="487154"/>
          </a:xfrm>
        </p:spPr>
        <p:txBody>
          <a:bodyPr>
            <a:noAutofit/>
          </a:bodyPr>
          <a:lstStyle/>
          <a:p>
            <a:pPr algn="just">
              <a:lnSpc>
                <a:spcPct val="107000"/>
              </a:lnSpc>
              <a:spcAft>
                <a:spcPts val="800"/>
              </a:spcAft>
            </a:pPr>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排水道呈阶梯状，有利于排水。</a:t>
            </a:r>
          </a:p>
        </p:txBody>
      </p:sp>
      <p:sp>
        <p:nvSpPr>
          <p:cNvPr id="12" name="文本框 11">
            <a:extLst>
              <a:ext uri="{FF2B5EF4-FFF2-40B4-BE49-F238E27FC236}">
                <a16:creationId xmlns:a16="http://schemas.microsoft.com/office/drawing/2014/main" id="{068D1EA8-BBEF-4F62-ABF1-641FEFD32794}"/>
              </a:ext>
            </a:extLst>
          </p:cNvPr>
          <p:cNvSpPr txBox="1"/>
          <p:nvPr/>
        </p:nvSpPr>
        <p:spPr>
          <a:xfrm>
            <a:off x="3828423" y="3663137"/>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5" name="图片 4">
            <a:extLst>
              <a:ext uri="{FF2B5EF4-FFF2-40B4-BE49-F238E27FC236}">
                <a16:creationId xmlns:a16="http://schemas.microsoft.com/office/drawing/2014/main" id="{E27A7429-3BF0-434D-B22A-8C50A11E1C11}"/>
              </a:ext>
            </a:extLst>
          </p:cNvPr>
          <p:cNvPicPr/>
          <p:nvPr/>
        </p:nvPicPr>
        <p:blipFill>
          <a:blip r:embed="rId2">
            <a:extLst>
              <a:ext uri="{28A0092B-C50C-407E-A947-70E740481C1C}">
                <a14:useLocalDpi xmlns:a14="http://schemas.microsoft.com/office/drawing/2010/main" val="0"/>
              </a:ext>
            </a:extLst>
          </a:blip>
          <a:srcRect/>
          <a:stretch/>
        </p:blipFill>
        <p:spPr>
          <a:xfrm>
            <a:off x="2980604" y="1041908"/>
            <a:ext cx="3182789" cy="4774183"/>
          </a:xfrm>
          <a:prstGeom prst="rect">
            <a:avLst/>
          </a:prstGeom>
          <a:noFill/>
          <a:ln>
            <a:noFill/>
          </a:ln>
        </p:spPr>
      </p:pic>
    </p:spTree>
    <p:extLst>
      <p:ext uri="{BB962C8B-B14F-4D97-AF65-F5344CB8AC3E}">
        <p14:creationId xmlns:p14="http://schemas.microsoft.com/office/powerpoint/2010/main" val="41612479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5838251" y="1453700"/>
            <a:ext cx="2137349" cy="4017770"/>
          </a:xfrm>
        </p:spPr>
        <p:txBody>
          <a:bodyPr>
            <a:noAutofit/>
          </a:bodyPr>
          <a:lstStyle/>
          <a:p>
            <a:pPr algn="just">
              <a:lnSpc>
                <a:spcPct val="100000"/>
              </a:lnSpc>
              <a:spcAft>
                <a:spcPts val="800"/>
              </a:spcAft>
            </a:pPr>
            <a:r>
              <a:rPr lang="zh-CN" altLang="en-US" sz="1800"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天井东南角排水道</a:t>
            </a:r>
            <a:endParaRPr lang="en-US" altLang="zh-CN" sz="1800"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endParaRPr>
          </a:p>
          <a:p>
            <a:pPr algn="just">
              <a:lnSpc>
                <a:spcPct val="100000"/>
              </a:lnSpc>
              <a:spcAft>
                <a:spcPts val="800"/>
              </a:spcAft>
            </a:pPr>
            <a:r>
              <a:rPr lang="zh-CN" altLang="en-US" sz="1800" b="0" i="0" u="none" strike="noStrike"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位于田字房东排南侧稍间正中，被晚期扰动坑破坏。</a:t>
            </a:r>
            <a:r>
              <a:rPr lang="zh-CN" altLang="en-US" sz="1800"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排水道延伸线与天井东南角相接，且比天井低约</a:t>
            </a:r>
            <a:r>
              <a:rPr lang="en-US" altLang="zh-CN" sz="1800"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0.15</a:t>
            </a:r>
            <a:r>
              <a:rPr lang="zh-CN" altLang="en-US" sz="1800"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米。</a:t>
            </a:r>
            <a:endParaRPr lang="en-US" altLang="zh-CN" sz="1800"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endParaRPr>
          </a:p>
          <a:p>
            <a:pPr algn="just">
              <a:lnSpc>
                <a:spcPct val="100000"/>
              </a:lnSpc>
              <a:spcAft>
                <a:spcPts val="800"/>
              </a:spcAft>
            </a:pPr>
            <a:r>
              <a:rPr lang="zh-CN" altLang="en-US" sz="1800"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排水道建造时充分考虑了防水性，底下的三合土层厚达</a:t>
            </a:r>
            <a:r>
              <a:rPr lang="en-US" altLang="zh-CN" sz="1800"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0.46</a:t>
            </a:r>
            <a:r>
              <a:rPr lang="zh-CN" altLang="en-US" sz="1800"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rPr>
              <a:t>米，上部用砖砌筑而成。</a:t>
            </a:r>
            <a:endParaRPr lang="en-US" altLang="zh-CN" sz="1800" b="0" i="0" u="none" strike="noStrike"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endParaRPr>
          </a:p>
          <a:p>
            <a:pPr algn="just">
              <a:lnSpc>
                <a:spcPct val="100000"/>
              </a:lnSpc>
              <a:spcAft>
                <a:spcPts val="800"/>
              </a:spcAft>
            </a:pPr>
            <a:endParaRPr lang="en-US" altLang="zh-CN" sz="1800" b="0" i="0" u="none" strike="noStrike" dirty="0">
              <a:solidFill>
                <a:srgbClr val="000000"/>
              </a:solidFill>
              <a:latin typeface="方正风雅楷宋简体 DemiBold" panose="02000700000000000000" pitchFamily="2" charset="-122"/>
              <a:ea typeface="方正风雅楷宋简体 DemiBold" panose="02000700000000000000" pitchFamily="2" charset="-122"/>
              <a:cs typeface="Times New Roman" panose="02020603050405020304" pitchFamily="18" charset="0"/>
            </a:endParaRPr>
          </a:p>
        </p:txBody>
      </p:sp>
      <p:sp>
        <p:nvSpPr>
          <p:cNvPr id="12" name="文本框 11">
            <a:extLst>
              <a:ext uri="{FF2B5EF4-FFF2-40B4-BE49-F238E27FC236}">
                <a16:creationId xmlns:a16="http://schemas.microsoft.com/office/drawing/2014/main" id="{068D1EA8-BBEF-4F62-ABF1-641FEFD32794}"/>
              </a:ext>
            </a:extLst>
          </p:cNvPr>
          <p:cNvSpPr txBox="1"/>
          <p:nvPr/>
        </p:nvSpPr>
        <p:spPr>
          <a:xfrm>
            <a:off x="3828423" y="3663137"/>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5" name="图片 4">
            <a:extLst>
              <a:ext uri="{FF2B5EF4-FFF2-40B4-BE49-F238E27FC236}">
                <a16:creationId xmlns:a16="http://schemas.microsoft.com/office/drawing/2014/main" id="{E27A7429-3BF0-434D-B22A-8C50A11E1C11}"/>
              </a:ext>
            </a:extLst>
          </p:cNvPr>
          <p:cNvPicPr/>
          <p:nvPr/>
        </p:nvPicPr>
        <p:blipFill>
          <a:blip r:embed="rId2">
            <a:extLst>
              <a:ext uri="{28A0092B-C50C-407E-A947-70E740481C1C}">
                <a14:useLocalDpi xmlns:a14="http://schemas.microsoft.com/office/drawing/2010/main" val="0"/>
              </a:ext>
            </a:extLst>
          </a:blip>
          <a:srcRect l="11787" r="11787"/>
          <a:stretch/>
        </p:blipFill>
        <p:spPr>
          <a:xfrm>
            <a:off x="615325" y="1453700"/>
            <a:ext cx="4605939" cy="4017769"/>
          </a:xfrm>
          <a:prstGeom prst="rect">
            <a:avLst/>
          </a:prstGeom>
          <a:noFill/>
          <a:ln>
            <a:noFill/>
          </a:ln>
        </p:spPr>
      </p:pic>
      <p:sp>
        <p:nvSpPr>
          <p:cNvPr id="2" name="文本框 1">
            <a:extLst>
              <a:ext uri="{FF2B5EF4-FFF2-40B4-BE49-F238E27FC236}">
                <a16:creationId xmlns:a16="http://schemas.microsoft.com/office/drawing/2014/main" id="{40A46228-0271-4796-B067-00F00322D004}"/>
              </a:ext>
            </a:extLst>
          </p:cNvPr>
          <p:cNvSpPr txBox="1"/>
          <p:nvPr/>
        </p:nvSpPr>
        <p:spPr>
          <a:xfrm>
            <a:off x="2763827" y="4324867"/>
            <a:ext cx="956734"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三合土</a:t>
            </a:r>
          </a:p>
        </p:txBody>
      </p:sp>
    </p:spTree>
    <p:extLst>
      <p:ext uri="{BB962C8B-B14F-4D97-AF65-F5344CB8AC3E}">
        <p14:creationId xmlns:p14="http://schemas.microsoft.com/office/powerpoint/2010/main" val="952501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5CC47B80-D34C-4EBC-BE9A-609C5467E0BC}"/>
              </a:ext>
            </a:extLst>
          </p:cNvPr>
          <p:cNvSpPr>
            <a:spLocks noGrp="1"/>
          </p:cNvSpPr>
          <p:nvPr>
            <p:ph type="subTitle" idx="1"/>
          </p:nvPr>
        </p:nvSpPr>
        <p:spPr>
          <a:xfrm>
            <a:off x="1424811" y="5266266"/>
            <a:ext cx="6294376" cy="1127553"/>
          </a:xfrm>
        </p:spPr>
        <p:txBody>
          <a:bodyPr>
            <a:noAutofit/>
          </a:bodyPr>
          <a:lstStyle/>
          <a:p>
            <a:pPr algn="just"/>
            <a:r>
              <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rPr>
              <a:t>地钉孔及残留木钉</a:t>
            </a:r>
            <a:endParaRPr lang="en-US" altLang="zh-CN"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endParaRPr>
          </a:p>
          <a:p>
            <a:pPr algn="just"/>
            <a:r>
              <a:rPr lang="zh-CN" altLang="en-US" sz="1800" dirty="0">
                <a:solidFill>
                  <a:srgbClr val="000000"/>
                </a:solidFill>
                <a:latin typeface="方正风雅楷宋简体 DemiBold" panose="02000700000000000000" pitchFamily="2" charset="-122"/>
                <a:ea typeface="方正风雅楷宋简体 DemiBold" panose="02000700000000000000" pitchFamily="2" charset="-122"/>
              </a:rPr>
              <a:t>栽埋地钉是清代皇家建筑基础处理中防止不均匀沉降常见的一种做法。</a:t>
            </a:r>
            <a:endParaRPr lang="en-US" altLang="zh-CN" sz="1800" dirty="0">
              <a:solidFill>
                <a:srgbClr val="000000"/>
              </a:solidFill>
              <a:latin typeface="方正风雅楷宋简体 DemiBold" panose="02000700000000000000" pitchFamily="2" charset="-122"/>
              <a:ea typeface="方正风雅楷宋简体 DemiBold" panose="02000700000000000000" pitchFamily="2" charset="-122"/>
            </a:endParaRPr>
          </a:p>
          <a:p>
            <a:pPr algn="just"/>
            <a:endParaRPr lang="zh-CN" altLang="en-US" sz="1800" b="0" i="0" u="none" strike="noStrike" dirty="0">
              <a:solidFill>
                <a:srgbClr val="000000"/>
              </a:solidFill>
              <a:effectLst/>
              <a:latin typeface="方正风雅楷宋简体 DemiBold" panose="02000700000000000000" pitchFamily="2" charset="-122"/>
              <a:ea typeface="方正风雅楷宋简体 DemiBold" panose="02000700000000000000" pitchFamily="2" charset="-122"/>
            </a:endParaRPr>
          </a:p>
        </p:txBody>
      </p:sp>
      <p:sp>
        <p:nvSpPr>
          <p:cNvPr id="12" name="文本框 11">
            <a:extLst>
              <a:ext uri="{FF2B5EF4-FFF2-40B4-BE49-F238E27FC236}">
                <a16:creationId xmlns:a16="http://schemas.microsoft.com/office/drawing/2014/main" id="{068D1EA8-BBEF-4F62-ABF1-641FEFD32794}"/>
              </a:ext>
            </a:extLst>
          </p:cNvPr>
          <p:cNvSpPr txBox="1"/>
          <p:nvPr/>
        </p:nvSpPr>
        <p:spPr>
          <a:xfrm>
            <a:off x="3828423" y="3663137"/>
            <a:ext cx="1487152" cy="369332"/>
          </a:xfrm>
          <a:prstGeom prst="rect">
            <a:avLst/>
          </a:prstGeom>
          <a:noFill/>
        </p:spPr>
        <p:txBody>
          <a:bodyPr wrap="square" rtlCol="0">
            <a:spAutoFit/>
          </a:bodyPr>
          <a:lstStyle/>
          <a:p>
            <a:r>
              <a:rPr lang="zh-CN" altLang="en-US" dirty="0">
                <a:solidFill>
                  <a:schemeClr val="bg1"/>
                </a:solidFill>
                <a:latin typeface="方正风雅楷宋简体 DemiBold" panose="02000700000000000000" pitchFamily="2" charset="-122"/>
                <a:ea typeface="方正风雅楷宋简体 DemiBold" panose="02000700000000000000" pitchFamily="2" charset="-122"/>
              </a:rPr>
              <a:t>暗涵洞内部</a:t>
            </a:r>
          </a:p>
        </p:txBody>
      </p:sp>
      <p:pic>
        <p:nvPicPr>
          <p:cNvPr id="5" name="图片 4">
            <a:extLst>
              <a:ext uri="{FF2B5EF4-FFF2-40B4-BE49-F238E27FC236}">
                <a16:creationId xmlns:a16="http://schemas.microsoft.com/office/drawing/2014/main" id="{E27A7429-3BF0-434D-B22A-8C50A11E1C11}"/>
              </a:ext>
            </a:extLst>
          </p:cNvPr>
          <p:cNvPicPr/>
          <p:nvPr/>
        </p:nvPicPr>
        <p:blipFill>
          <a:blip r:embed="rId2">
            <a:extLst>
              <a:ext uri="{28A0092B-C50C-407E-A947-70E740481C1C}">
                <a14:useLocalDpi xmlns:a14="http://schemas.microsoft.com/office/drawing/2010/main" val="0"/>
              </a:ext>
            </a:extLst>
          </a:blip>
          <a:srcRect/>
          <a:stretch/>
        </p:blipFill>
        <p:spPr>
          <a:xfrm>
            <a:off x="1424811" y="767825"/>
            <a:ext cx="6294376" cy="4192630"/>
          </a:xfrm>
          <a:prstGeom prst="rect">
            <a:avLst/>
          </a:prstGeom>
          <a:noFill/>
          <a:ln>
            <a:noFill/>
          </a:ln>
        </p:spPr>
      </p:pic>
    </p:spTree>
    <p:extLst>
      <p:ext uri="{BB962C8B-B14F-4D97-AF65-F5344CB8AC3E}">
        <p14:creationId xmlns:p14="http://schemas.microsoft.com/office/powerpoint/2010/main" val="413122053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746</Words>
  <Application>Microsoft Office PowerPoint</Application>
  <PresentationFormat>全屏显示(4:3)</PresentationFormat>
  <Paragraphs>33</Paragraphs>
  <Slides>12</Slides>
  <Notes>0</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12</vt:i4>
      </vt:variant>
    </vt:vector>
  </HeadingPairs>
  <TitlesOfParts>
    <vt:vector size="20" baseType="lpstr">
      <vt:lpstr>等线</vt:lpstr>
      <vt:lpstr>等线 Light</vt:lpstr>
      <vt:lpstr>方正风雅楷宋简体 DemiBold</vt:lpstr>
      <vt:lpstr>Arial</vt:lpstr>
      <vt:lpstr>Calibri</vt:lpstr>
      <vt:lpstr>Calibri Light</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Yong Gao</dc:creator>
  <cp:lastModifiedBy>Yong Gao</cp:lastModifiedBy>
  <cp:revision>16</cp:revision>
  <dcterms:created xsi:type="dcterms:W3CDTF">2021-06-16T11:24:29Z</dcterms:created>
  <dcterms:modified xsi:type="dcterms:W3CDTF">2021-06-16T12:39:07Z</dcterms:modified>
</cp:coreProperties>
</file>

<file path=docProps/thumbnail.jpeg>
</file>